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03" r:id="rId2"/>
    <p:sldId id="989" r:id="rId3"/>
    <p:sldId id="992" r:id="rId4"/>
    <p:sldId id="987" r:id="rId5"/>
    <p:sldId id="994" r:id="rId6"/>
    <p:sldId id="1037" r:id="rId7"/>
    <p:sldId id="995" r:id="rId8"/>
    <p:sldId id="1028" r:id="rId9"/>
    <p:sldId id="1010" r:id="rId10"/>
    <p:sldId id="1006" r:id="rId11"/>
    <p:sldId id="1007" r:id="rId12"/>
    <p:sldId id="1008" r:id="rId13"/>
    <p:sldId id="1005" r:id="rId14"/>
    <p:sldId id="1011" r:id="rId15"/>
    <p:sldId id="1029" r:id="rId16"/>
    <p:sldId id="1003" r:id="rId17"/>
    <p:sldId id="1012" r:id="rId18"/>
    <p:sldId id="1030" r:id="rId19"/>
    <p:sldId id="1014" r:id="rId20"/>
    <p:sldId id="1031" r:id="rId21"/>
    <p:sldId id="1015" r:id="rId22"/>
    <p:sldId id="1017" r:id="rId23"/>
    <p:sldId id="1032" r:id="rId24"/>
    <p:sldId id="1013" r:id="rId25"/>
    <p:sldId id="1019" r:id="rId26"/>
    <p:sldId id="1033" r:id="rId27"/>
    <p:sldId id="1020" r:id="rId28"/>
    <p:sldId id="1021" r:id="rId29"/>
    <p:sldId id="1022" r:id="rId30"/>
    <p:sldId id="1023" r:id="rId31"/>
    <p:sldId id="1024" r:id="rId32"/>
    <p:sldId id="1025" r:id="rId33"/>
    <p:sldId id="1034" r:id="rId34"/>
    <p:sldId id="1026" r:id="rId35"/>
    <p:sldId id="1036" r:id="rId36"/>
    <p:sldId id="1035" r:id="rId37"/>
    <p:sldId id="696" r:id="rId38"/>
  </p:sldIdLst>
  <p:sldSz cx="9144000" cy="6858000" type="screen4x3"/>
  <p:notesSz cx="10234613" cy="70993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CC0000"/>
        </a:solidFill>
        <a:latin typeface="华文新魏" pitchFamily="2" charset="-122"/>
        <a:ea typeface="华文新魏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CC0000"/>
        </a:solidFill>
        <a:latin typeface="华文新魏" pitchFamily="2" charset="-122"/>
        <a:ea typeface="华文新魏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CC0000"/>
        </a:solidFill>
        <a:latin typeface="华文新魏" pitchFamily="2" charset="-122"/>
        <a:ea typeface="华文新魏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CC0000"/>
        </a:solidFill>
        <a:latin typeface="华文新魏" pitchFamily="2" charset="-122"/>
        <a:ea typeface="华文新魏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CC0000"/>
        </a:solidFill>
        <a:latin typeface="华文新魏" pitchFamily="2" charset="-122"/>
        <a:ea typeface="华文新魏" pitchFamily="2" charset="-122"/>
        <a:cs typeface="+mn-cs"/>
      </a:defRPr>
    </a:lvl5pPr>
    <a:lvl6pPr marL="2286000" algn="l" defTabSz="914400" rtl="0" eaLnBrk="1" latinLnBrk="0" hangingPunct="1">
      <a:defRPr sz="3200" b="1" kern="1200">
        <a:solidFill>
          <a:srgbClr val="CC0000"/>
        </a:solidFill>
        <a:latin typeface="华文新魏" pitchFamily="2" charset="-122"/>
        <a:ea typeface="华文新魏" pitchFamily="2" charset="-122"/>
        <a:cs typeface="+mn-cs"/>
      </a:defRPr>
    </a:lvl6pPr>
    <a:lvl7pPr marL="2743200" algn="l" defTabSz="914400" rtl="0" eaLnBrk="1" latinLnBrk="0" hangingPunct="1">
      <a:defRPr sz="3200" b="1" kern="1200">
        <a:solidFill>
          <a:srgbClr val="CC0000"/>
        </a:solidFill>
        <a:latin typeface="华文新魏" pitchFamily="2" charset="-122"/>
        <a:ea typeface="华文新魏" pitchFamily="2" charset="-122"/>
        <a:cs typeface="+mn-cs"/>
      </a:defRPr>
    </a:lvl7pPr>
    <a:lvl8pPr marL="3200400" algn="l" defTabSz="914400" rtl="0" eaLnBrk="1" latinLnBrk="0" hangingPunct="1">
      <a:defRPr sz="3200" b="1" kern="1200">
        <a:solidFill>
          <a:srgbClr val="CC0000"/>
        </a:solidFill>
        <a:latin typeface="华文新魏" pitchFamily="2" charset="-122"/>
        <a:ea typeface="华文新魏" pitchFamily="2" charset="-122"/>
        <a:cs typeface="+mn-cs"/>
      </a:defRPr>
    </a:lvl8pPr>
    <a:lvl9pPr marL="3657600" algn="l" defTabSz="914400" rtl="0" eaLnBrk="1" latinLnBrk="0" hangingPunct="1">
      <a:defRPr sz="3200" b="1" kern="1200">
        <a:solidFill>
          <a:srgbClr val="CC0000"/>
        </a:solidFill>
        <a:latin typeface="华文新魏" pitchFamily="2" charset="-122"/>
        <a:ea typeface="华文新魏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6">
          <p15:clr>
            <a:srgbClr val="A4A3A4"/>
          </p15:clr>
        </p15:guide>
        <p15:guide id="2" pos="32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8989"/>
    <a:srgbClr val="FF9B9B"/>
    <a:srgbClr val="FF5757"/>
    <a:srgbClr val="0000FF"/>
    <a:srgbClr val="FF5050"/>
    <a:srgbClr val="61FFA8"/>
    <a:srgbClr val="B3FFD5"/>
    <a:srgbClr val="CC0000"/>
    <a:srgbClr val="D4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89296" autoAdjust="0"/>
  </p:normalViewPr>
  <p:slideViewPr>
    <p:cSldViewPr snapToGrid="0">
      <p:cViewPr varScale="1">
        <p:scale>
          <a:sx n="67" d="100"/>
          <a:sy n="67" d="100"/>
        </p:scale>
        <p:origin x="1611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2688" y="-120"/>
      </p:cViewPr>
      <p:guideLst>
        <p:guide orient="horz" pos="2236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5304" cy="3545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l" defTabSz="990600" eaLnBrk="0" hangingPunct="0">
              <a:defRPr sz="13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楷体_GB2312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022" y="0"/>
            <a:ext cx="4435304" cy="3545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 eaLnBrk="0" hangingPunct="0">
              <a:defRPr sz="13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楷体_GB2312" pitchFamily="49" charset="-122"/>
              </a:defRPr>
            </a:lvl1pPr>
          </a:lstStyle>
          <a:p>
            <a:pPr>
              <a:defRPr/>
            </a:pPr>
            <a:fld id="{AF60A8C4-CB90-4D9C-8FF1-2CF5C48F2C3B}" type="datetimeFigureOut">
              <a:rPr lang="zh-CN" altLang="en-US"/>
              <a:t>2018/8/6</a:t>
            </a:fld>
            <a:endParaRPr lang="en-US" altLang="zh-CN"/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743619"/>
            <a:ext cx="4435304" cy="3545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l" defTabSz="990600" eaLnBrk="0" hangingPunct="0">
              <a:defRPr sz="13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楷体_GB2312" pitchFamily="49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022" y="6743619"/>
            <a:ext cx="4435304" cy="3545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 eaLnBrk="0" hangingPunct="0">
              <a:defRPr sz="13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楷体_GB2312" pitchFamily="49" charset="-122"/>
              </a:defRPr>
            </a:lvl1pPr>
          </a:lstStyle>
          <a:p>
            <a:pPr>
              <a:defRPr/>
            </a:pPr>
            <a:fld id="{F9BEB79B-B429-479F-AC29-85774FC2FE64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0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5304" cy="3545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t" anchorCtr="0" compatLnSpc="1"/>
          <a:lstStyle>
            <a:lvl1pPr algn="l" defTabSz="990600">
              <a:defRPr sz="13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022" y="0"/>
            <a:ext cx="4435304" cy="3545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3400"/>
            <a:ext cx="3548063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005" y="3371809"/>
            <a:ext cx="8188606" cy="3194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43619"/>
            <a:ext cx="4435304" cy="3545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b" anchorCtr="0" compatLnSpc="1"/>
          <a:lstStyle>
            <a:lvl1pPr algn="l" defTabSz="990600">
              <a:defRPr sz="13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022" y="6743619"/>
            <a:ext cx="4435304" cy="3545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 b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89DF291-AEB5-4CA7-9859-E7D77C26EC41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7805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343275" y="533400"/>
            <a:ext cx="3548063" cy="26606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DF291-AEB5-4CA7-9859-E7D77C26EC41}" type="slidenum">
              <a:rPr lang="zh-CN" altLang="en-US" smtClean="0"/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26491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化成流程图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DF291-AEB5-4CA7-9859-E7D77C26EC41}" type="slidenum">
              <a:rPr lang="zh-CN" altLang="en-US" smtClean="0"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6978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DF291-AEB5-4CA7-9859-E7D77C26EC41}" type="slidenum">
              <a:rPr lang="zh-CN" altLang="en-US" smtClean="0"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5498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化成流程图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DF291-AEB5-4CA7-9859-E7D77C26EC41}" type="slidenum">
              <a:rPr lang="zh-CN" altLang="en-US" smtClean="0"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4986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化成流程图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DF291-AEB5-4CA7-9859-E7D77C26EC41}" type="slidenum">
              <a:rPr lang="zh-CN" altLang="en-US" smtClean="0"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81938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化成流程图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DF291-AEB5-4CA7-9859-E7D77C26EC41}" type="slidenum">
              <a:rPr lang="zh-CN" altLang="en-US" smtClean="0"/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4031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化成流程图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DF291-AEB5-4CA7-9859-E7D77C26EC41}" type="slidenum">
              <a:rPr lang="zh-CN" altLang="en-US" smtClean="0"/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7943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化成流程图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DF291-AEB5-4CA7-9859-E7D77C26EC41}" type="slidenum">
              <a:rPr lang="zh-CN" altLang="en-US" smtClean="0"/>
              <a:t>35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2944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DF291-AEB5-4CA7-9859-E7D77C26EC41}" type="slidenum">
              <a:rPr lang="zh-CN" altLang="en-US" smtClean="0"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9813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DF291-AEB5-4CA7-9859-E7D77C26EC41}" type="slidenum">
              <a:rPr lang="zh-CN" altLang="en-US" smtClean="0"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6794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DF291-AEB5-4CA7-9859-E7D77C26EC41}" type="slidenum">
              <a:rPr lang="zh-CN" altLang="en-US" smtClean="0"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5080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基于</a:t>
            </a:r>
            <a:r>
              <a:rPr lang="en-US" altLang="zh-CN" dirty="0" err="1"/>
              <a:t>git</a:t>
            </a:r>
            <a:r>
              <a:rPr lang="zh-CN" altLang="en-US" dirty="0"/>
              <a:t>仓库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DF291-AEB5-4CA7-9859-E7D77C26EC41}" type="slidenum">
              <a:rPr lang="zh-CN" altLang="en-US" smtClean="0"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9815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DF291-AEB5-4CA7-9859-E7D77C26EC41}" type="slidenum">
              <a:rPr lang="zh-CN" altLang="en-US" smtClean="0"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085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化成流程图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DF291-AEB5-4CA7-9859-E7D77C26EC41}" type="slidenum">
              <a:rPr lang="zh-CN" altLang="en-US" smtClean="0"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3481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DF291-AEB5-4CA7-9859-E7D77C26EC41}" type="slidenum">
              <a:rPr lang="zh-CN" altLang="en-US" smtClean="0"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9029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化成流程图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9DF291-AEB5-4CA7-9859-E7D77C26EC41}" type="slidenum">
              <a:rPr lang="zh-CN" altLang="en-US" smtClean="0"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663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0"/>
            <a:ext cx="9144000" cy="792000"/>
          </a:xfrm>
          <a:prstGeom prst="rect">
            <a:avLst/>
          </a:prstGeom>
          <a:gradFill flip="none" rotWithShape="1">
            <a:gsLst>
              <a:gs pos="0">
                <a:srgbClr val="0066AE"/>
              </a:gs>
              <a:gs pos="100000">
                <a:srgbClr val="00418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>
          <a:xfrm>
            <a:off x="8052178" y="6356350"/>
            <a:ext cx="634621" cy="365125"/>
          </a:xfrm>
        </p:spPr>
        <p:txBody>
          <a:bodyPr/>
          <a:lstStyle/>
          <a:p>
            <a:fld id="{4FD5298D-DAD7-4620-8940-F3B30F7E72E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694895" y="38100"/>
            <a:ext cx="7740828" cy="639763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sz="3400" b="1" dirty="0">
              <a:solidFill>
                <a:srgbClr val="FFFF00"/>
              </a:solidFill>
              <a:latin typeface="楷体_GB2312" pitchFamily="49" charset="-122"/>
            </a:endParaRPr>
          </a:p>
        </p:txBody>
      </p:sp>
      <p:sp>
        <p:nvSpPr>
          <p:cNvPr id="8" name="文本占位符 2"/>
          <p:cNvSpPr>
            <a:spLocks noGrp="1"/>
          </p:cNvSpPr>
          <p:nvPr>
            <p:ph idx="11"/>
          </p:nvPr>
        </p:nvSpPr>
        <p:spPr>
          <a:xfrm>
            <a:off x="457200" y="1008994"/>
            <a:ext cx="8229600" cy="5281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9" name="Picture 2" descr="C:\Users\jack\Desktop\湖南省技术发明奖-答辩PPT准备\863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1" y="112163"/>
            <a:ext cx="565769" cy="567673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792000"/>
          </a:xfrm>
          <a:prstGeom prst="rect">
            <a:avLst/>
          </a:prstGeom>
          <a:gradFill flip="none" rotWithShape="1">
            <a:gsLst>
              <a:gs pos="0">
                <a:srgbClr val="0066AE"/>
              </a:gs>
              <a:gs pos="100000">
                <a:srgbClr val="00418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694895" y="38100"/>
            <a:ext cx="7740828" cy="639763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sz="3400" b="1" dirty="0">
              <a:solidFill>
                <a:srgbClr val="FFFF00"/>
              </a:solidFill>
              <a:latin typeface="楷体_GB2312" pitchFamily="49" charset="-122"/>
            </a:endParaRPr>
          </a:p>
        </p:txBody>
      </p:sp>
      <p:sp>
        <p:nvSpPr>
          <p:cNvPr id="14" name="文本占位符 2"/>
          <p:cNvSpPr>
            <a:spLocks noGrp="1"/>
          </p:cNvSpPr>
          <p:nvPr>
            <p:ph idx="10"/>
          </p:nvPr>
        </p:nvSpPr>
        <p:spPr>
          <a:xfrm>
            <a:off x="457200" y="1008994"/>
            <a:ext cx="8229600" cy="5281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10" name="Picture 2" descr="C:\Users\jack\Desktop\湖南省技术发明奖-答辩PPT准备\863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1" y="112163"/>
            <a:ext cx="565769" cy="567673"/>
          </a:xfrm>
          <a:prstGeom prst="ellipse">
            <a:avLst/>
          </a:prstGeom>
          <a:ln w="158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F5571382-9BDC-462F-B5E4-FBDA46381EEE}" type="datetime1">
              <a:rPr lang="zh-CN" altLang="en-US"/>
              <a:t>2018/8/6</a:t>
            </a:fld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fld id="{92BF16BF-D09B-4631-89FB-A242545824F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64704"/>
          </a:xfrm>
        </p:spPr>
        <p:txBody>
          <a:bodyPr/>
          <a:lstStyle>
            <a:lvl1pPr algn="l"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8383333" y="145660"/>
            <a:ext cx="633412" cy="559330"/>
            <a:chOff x="8383333" y="145660"/>
            <a:chExt cx="633412" cy="559330"/>
          </a:xfrm>
        </p:grpSpPr>
        <p:sp>
          <p:nvSpPr>
            <p:cNvPr id="8" name="圆角矩形 7"/>
            <p:cNvSpPr/>
            <p:nvPr/>
          </p:nvSpPr>
          <p:spPr>
            <a:xfrm>
              <a:off x="8430567" y="145660"/>
              <a:ext cx="538945" cy="471198"/>
            </a:xfrm>
            <a:prstGeom prst="roundRect">
              <a:avLst>
                <a:gd name="adj" fmla="val 2931"/>
              </a:avLst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vert="horz" wrap="square" lIns="91440" tIns="0" rIns="91440" bIns="0" numCol="1" anchor="ctr" anchorCtr="0" compatLnSpc="1"/>
            <a:lstStyle/>
            <a:p>
              <a:pPr algn="ctr"/>
              <a:endParaRPr lang="zh-CN" altLang="en-US" sz="1600" b="1">
                <a:solidFill>
                  <a:srgbClr val="B20000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3333" y="354168"/>
              <a:ext cx="633412" cy="3508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0568" y="161844"/>
            <a:ext cx="538944" cy="208508"/>
          </a:xfrm>
          <a:solidFill>
            <a:schemeClr val="bg1"/>
          </a:solidFill>
          <a:ln w="9525">
            <a:noFill/>
            <a:miter lim="800000"/>
          </a:ln>
          <a:effectLst/>
        </p:spPr>
        <p:txBody>
          <a:bodyPr vert="horz" wrap="square" lIns="91440" tIns="0" rIns="91440" bIns="0" numCol="1" anchor="ctr" anchorCtr="0" compatLnSpc="1"/>
          <a:lstStyle>
            <a:lvl1pPr>
              <a:defRPr lang="zh-CN" altLang="en-US" b="1" smtClean="0">
                <a:solidFill>
                  <a:srgbClr val="B20000"/>
                </a:solidFill>
              </a:defRPr>
            </a:lvl1pPr>
          </a:lstStyle>
          <a:p>
            <a:pPr algn="ctr"/>
            <a:fld id="{F294C1FE-75BB-4979-8E7C-39D8DC972F6A}" type="slidenum">
              <a:rPr lang="en-US" altLang="zh-CN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908050"/>
            <a:ext cx="853440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748145" y="38100"/>
            <a:ext cx="7683336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298D-DAD7-4620-8940-F3B30F7E72E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方正姚体" pitchFamily="2" charset="-122"/>
          <a:ea typeface="方正姚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方正姚体" pitchFamily="2" charset="-122"/>
          <a:ea typeface="方正姚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方正姚体" pitchFamily="2" charset="-122"/>
          <a:ea typeface="方正姚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方正姚体" pitchFamily="2" charset="-122"/>
          <a:ea typeface="方正姚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楷体_GB2312" pitchFamily="49" charset="-122"/>
          <a:ea typeface="楷体_GB2312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楷体_GB2312" pitchFamily="49" charset="-122"/>
          <a:ea typeface="楷体_GB2312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楷体_GB2312" pitchFamily="49" charset="-122"/>
          <a:ea typeface="楷体_GB2312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楷体_GB2312" pitchFamily="49" charset="-122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374" y="2045854"/>
            <a:ext cx="9144374" cy="28972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-374" y="2626291"/>
            <a:ext cx="9144000" cy="162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2400"/>
              </a:spcBef>
              <a:spcAft>
                <a:spcPts val="1200"/>
              </a:spcAft>
              <a:buNone/>
            </a:pPr>
            <a:r>
              <a:rPr lang="en-US" altLang="zh-CN" sz="4000" dirty="0">
                <a:solidFill>
                  <a:srgbClr val="C00000"/>
                </a:solidFill>
                <a:sym typeface="+mn-ea"/>
              </a:rPr>
              <a:t>Trustie</a:t>
            </a:r>
            <a:r>
              <a:rPr lang="zh-CN" altLang="en-US" sz="4000" dirty="0">
                <a:solidFill>
                  <a:srgbClr val="C00000"/>
                </a:solidFill>
                <a:sym typeface="+mn-ea"/>
              </a:rPr>
              <a:t>：高校创新实践服务平台</a:t>
            </a:r>
            <a:br>
              <a:rPr lang="en-US" altLang="zh-CN" sz="4000" dirty="0">
                <a:solidFill>
                  <a:srgbClr val="C00000"/>
                </a:solidFill>
                <a:sym typeface="+mn-ea"/>
              </a:rPr>
            </a:br>
            <a:r>
              <a:rPr lang="en-US" altLang="zh-CN" sz="4000" dirty="0">
                <a:solidFill>
                  <a:srgbClr val="0070C0"/>
                </a:solidFill>
                <a:sym typeface="+mn-ea"/>
              </a:rPr>
              <a:t>http://www.trustie.net</a:t>
            </a:r>
            <a:endParaRPr lang="zh-CN" altLang="en-US" kern="1200" dirty="0">
              <a:ln>
                <a:prstDash val="solid"/>
              </a:ln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8255" y="5010933"/>
            <a:ext cx="9144000" cy="119171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Trustie</a:t>
            </a:r>
            <a:r>
              <a:rPr lang="zh-CN" altLang="en-US" sz="2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项目组</a:t>
            </a:r>
            <a:endParaRPr lang="en-US" altLang="zh-CN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2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2" descr="C:\Users\jack\Desktop\湖南省技术发明奖-答辩PPT准备\trustie_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219" y="124762"/>
            <a:ext cx="555644" cy="487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矩形 1"/>
          <p:cNvSpPr/>
          <p:nvPr/>
        </p:nvSpPr>
        <p:spPr>
          <a:xfrm>
            <a:off x="147917" y="1166832"/>
            <a:ext cx="80746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TRUSTIE</a:t>
            </a:r>
            <a:r>
              <a:rPr lang="zh-CN" altLang="en-US" sz="20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：让创新过程变得更美好！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CECFF"/>
                </a:solidFill>
                <a:sym typeface="+mn-ea"/>
              </a:rPr>
              <a:t>确实开拓创新之旅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"/>
    </mc:Choice>
    <mc:Fallback xmlns="">
      <p:transition spd="slow" advTm="93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/>
              <a:t>TrustieGit</a:t>
            </a:r>
            <a:r>
              <a:rPr lang="zh-CN" altLang="en-US" b="1" dirty="0"/>
              <a:t>指南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457200" y="1008993"/>
            <a:ext cx="8229600" cy="5759942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（项目管理员</a:t>
            </a:r>
            <a:r>
              <a:rPr lang="en-US" altLang="zh-CN" sz="1800" dirty="0"/>
              <a:t>/</a:t>
            </a:r>
            <a:r>
              <a:rPr lang="zh-CN" altLang="en-US" sz="1800" dirty="0"/>
              <a:t>小组长）初始创建版本</a:t>
            </a:r>
            <a:endParaRPr lang="en-US" altLang="zh-CN" sz="1800" dirty="0"/>
          </a:p>
          <a:p>
            <a:pPr lvl="1"/>
            <a:r>
              <a:rPr lang="zh-CN" altLang="en-US" sz="1800" dirty="0"/>
              <a:t>提交初始代码</a:t>
            </a:r>
            <a:endParaRPr lang="en-US" altLang="zh-CN" sz="1800" dirty="0"/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3</a:t>
            </a:r>
            <a:r>
              <a:rPr lang="zh-CN" altLang="en-US" sz="1600" dirty="0">
                <a:sym typeface="Wingdings" panose="05000000000000000000" pitchFamily="2" charset="2"/>
              </a:rPr>
              <a:t>、添加</a:t>
            </a:r>
            <a:r>
              <a:rPr lang="en-US" altLang="zh-CN" sz="1600" dirty="0">
                <a:sym typeface="Wingdings" panose="05000000000000000000" pitchFamily="2" charset="2"/>
              </a:rPr>
              <a:t>readme.txt</a:t>
            </a:r>
            <a:r>
              <a:rPr lang="zh-CN" altLang="en-US" sz="1600" dirty="0">
                <a:sym typeface="Wingdings" panose="05000000000000000000" pitchFamily="2" charset="2"/>
              </a:rPr>
              <a:t>空白文件至</a:t>
            </a:r>
            <a:r>
              <a:rPr lang="en-US" altLang="zh-CN" sz="1600" dirty="0" err="1">
                <a:sym typeface="Wingdings" panose="05000000000000000000" pitchFamily="2" charset="2"/>
              </a:rPr>
              <a:t>software_rep</a:t>
            </a:r>
            <a:r>
              <a:rPr lang="zh-CN" altLang="en-US" sz="1600" dirty="0">
                <a:sym typeface="Wingdings" panose="05000000000000000000" pitchFamily="2" charset="2"/>
              </a:rPr>
              <a:t>中，右键</a:t>
            </a:r>
            <a:r>
              <a:rPr lang="en-US" altLang="zh-CN" sz="1600" dirty="0">
                <a:sym typeface="Wingdings" panose="05000000000000000000" pitchFamily="2" charset="2"/>
              </a:rPr>
              <a:t></a:t>
            </a:r>
            <a:r>
              <a:rPr lang="en-US" altLang="zh-CN" sz="1600" dirty="0" err="1">
                <a:sym typeface="Wingdings" panose="05000000000000000000" pitchFamily="2" charset="2"/>
              </a:rPr>
              <a:t>Git</a:t>
            </a:r>
            <a:r>
              <a:rPr lang="en-US" altLang="zh-CN" sz="1600" dirty="0">
                <a:sym typeface="Wingdings" panose="05000000000000000000" pitchFamily="2" charset="2"/>
              </a:rPr>
              <a:t> commit </a:t>
            </a:r>
            <a:r>
              <a:rPr lang="zh-CN" altLang="en-US" sz="1600" dirty="0">
                <a:sym typeface="Wingdings" panose="05000000000000000000" pitchFamily="2" charset="2"/>
              </a:rPr>
              <a:t>弹出如图右所示对话框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lvl="2"/>
            <a:endParaRPr lang="en-US" altLang="zh-CN" sz="1600" dirty="0">
              <a:sym typeface="Wingdings" panose="05000000000000000000" pitchFamily="2" charset="2"/>
            </a:endParaRPr>
          </a:p>
          <a:p>
            <a:pPr lvl="2"/>
            <a:endParaRPr lang="en-US" altLang="zh-CN" sz="1600" dirty="0">
              <a:sym typeface="Wingdings" panose="05000000000000000000" pitchFamily="2" charset="2"/>
            </a:endParaRPr>
          </a:p>
          <a:p>
            <a:pPr lvl="2"/>
            <a:endParaRPr lang="en-US" altLang="zh-CN" sz="1600" dirty="0">
              <a:sym typeface="Wingdings" panose="05000000000000000000" pitchFamily="2" charset="2"/>
            </a:endParaRPr>
          </a:p>
          <a:p>
            <a:pPr lvl="2"/>
            <a:endParaRPr lang="en-US" altLang="zh-CN" sz="1600" dirty="0">
              <a:sym typeface="Wingdings" panose="05000000000000000000" pitchFamily="2" charset="2"/>
            </a:endParaRPr>
          </a:p>
          <a:p>
            <a:pPr lvl="2"/>
            <a:endParaRPr lang="en-US" altLang="zh-CN" sz="1600" dirty="0">
              <a:sym typeface="Wingdings" panose="05000000000000000000" pitchFamily="2" charset="2"/>
            </a:endParaRPr>
          </a:p>
          <a:p>
            <a:pPr lvl="2"/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4</a:t>
            </a:r>
            <a:r>
              <a:rPr lang="zh-CN" altLang="en-US" sz="1600" dirty="0">
                <a:sym typeface="Wingdings" panose="05000000000000000000" pitchFamily="2" charset="2"/>
              </a:rPr>
              <a:t>、点击</a:t>
            </a:r>
            <a:r>
              <a:rPr lang="en-US" altLang="zh-CN" sz="1600" dirty="0">
                <a:sym typeface="Wingdings" panose="05000000000000000000" pitchFamily="2" charset="2"/>
              </a:rPr>
              <a:t>ok</a:t>
            </a:r>
            <a:r>
              <a:rPr lang="zh-CN" altLang="en-US" sz="1600" dirty="0">
                <a:sym typeface="Wingdings" panose="05000000000000000000" pitchFamily="2" charset="2"/>
              </a:rPr>
              <a:t>，提交成功如下图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lvl="2"/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zh-CN" sz="1800" dirty="0"/>
          </a:p>
          <a:p>
            <a:pPr marL="457200" lvl="1" indent="0">
              <a:buNone/>
            </a:pPr>
            <a:r>
              <a:rPr lang="en-US" altLang="zh-CN" sz="1800" dirty="0"/>
              <a:t>	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" y="2219340"/>
            <a:ext cx="4034726" cy="14446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688" y="2083658"/>
            <a:ext cx="2728005" cy="258921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290" y="4404806"/>
            <a:ext cx="3845397" cy="21772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/>
              <a:t>TrustieGit</a:t>
            </a:r>
            <a:r>
              <a:rPr lang="zh-CN" altLang="en-US" b="1" dirty="0"/>
              <a:t>指南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457200" y="1008993"/>
            <a:ext cx="8229600" cy="5759942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（项目管理员</a:t>
            </a:r>
            <a:r>
              <a:rPr lang="en-US" altLang="zh-CN" sz="1800" dirty="0"/>
              <a:t>/</a:t>
            </a:r>
            <a:r>
              <a:rPr lang="zh-CN" altLang="en-US" sz="1800" dirty="0"/>
              <a:t>小组长）初始创建版本</a:t>
            </a:r>
            <a:endParaRPr lang="en-US" altLang="zh-CN" sz="1800" dirty="0"/>
          </a:p>
          <a:p>
            <a:pPr lvl="1"/>
            <a:r>
              <a:rPr lang="zh-CN" altLang="en-US" sz="1800" dirty="0"/>
              <a:t>提交初始代码</a:t>
            </a:r>
            <a:endParaRPr lang="en-US" altLang="zh-CN" sz="1800" dirty="0"/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5</a:t>
            </a:r>
            <a:r>
              <a:rPr lang="zh-CN" altLang="en-US" sz="1600" dirty="0">
                <a:sym typeface="Wingdings" panose="05000000000000000000" pitchFamily="2" charset="2"/>
              </a:rPr>
              <a:t>、点击对话框“</a:t>
            </a:r>
            <a:r>
              <a:rPr lang="en-US" altLang="zh-CN" sz="1600" dirty="0">
                <a:sym typeface="Wingdings" panose="05000000000000000000" pitchFamily="2" charset="2"/>
              </a:rPr>
              <a:t>Push</a:t>
            </a:r>
            <a:r>
              <a:rPr lang="zh-CN" altLang="en-US" sz="1600" dirty="0">
                <a:sym typeface="Wingdings" panose="05000000000000000000" pitchFamily="2" charset="2"/>
              </a:rPr>
              <a:t>”按钮，弹出图左对话框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6</a:t>
            </a:r>
            <a:r>
              <a:rPr lang="zh-CN" altLang="en-US" sz="1600" dirty="0">
                <a:sym typeface="Wingdings" panose="05000000000000000000" pitchFamily="2" charset="2"/>
              </a:rPr>
              <a:t>、点击</a:t>
            </a:r>
            <a:r>
              <a:rPr lang="en-US" altLang="zh-CN" sz="1600" dirty="0">
                <a:sym typeface="Wingdings" panose="05000000000000000000" pitchFamily="2" charset="2"/>
              </a:rPr>
              <a:t>”ok”</a:t>
            </a:r>
            <a:r>
              <a:rPr lang="zh-CN" altLang="en-US" sz="1600" dirty="0">
                <a:sym typeface="Wingdings" panose="05000000000000000000" pitchFamily="2" charset="2"/>
              </a:rPr>
              <a:t>，按提示输入</a:t>
            </a:r>
            <a:r>
              <a:rPr lang="zh-CN" alt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平台登陆名和密码</a:t>
            </a:r>
            <a:r>
              <a:rPr lang="zh-CN" altLang="en-US" sz="1600" dirty="0">
                <a:sym typeface="Wingdings" panose="05000000000000000000" pitchFamily="2" charset="2"/>
              </a:rPr>
              <a:t>，如图右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lvl="2"/>
            <a:endParaRPr lang="en-US" altLang="zh-CN" sz="1600" dirty="0">
              <a:sym typeface="Wingdings" panose="05000000000000000000" pitchFamily="2" charset="2"/>
            </a:endParaRPr>
          </a:p>
          <a:p>
            <a:pPr lvl="2"/>
            <a:endParaRPr lang="en-US" altLang="zh-CN" sz="1600" dirty="0">
              <a:sym typeface="Wingdings" panose="05000000000000000000" pitchFamily="2" charset="2"/>
            </a:endParaRPr>
          </a:p>
          <a:p>
            <a:pPr lvl="2"/>
            <a:endParaRPr lang="en-US" altLang="zh-CN" sz="1600" dirty="0">
              <a:sym typeface="Wingdings" panose="05000000000000000000" pitchFamily="2" charset="2"/>
            </a:endParaRPr>
          </a:p>
          <a:p>
            <a:pPr lvl="2"/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lvl="2"/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zh-CN" sz="1800" dirty="0"/>
          </a:p>
          <a:p>
            <a:pPr marL="457200" lvl="1" indent="0">
              <a:buNone/>
            </a:pPr>
            <a:r>
              <a:rPr lang="en-US" altLang="zh-CN" sz="1800" dirty="0"/>
              <a:t>	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46913"/>
            <a:ext cx="3278457" cy="28841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639" y="2446913"/>
            <a:ext cx="4378577" cy="29944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/>
              <a:t>TrustieGit</a:t>
            </a:r>
            <a:r>
              <a:rPr lang="zh-CN" altLang="en-US" b="1" dirty="0"/>
              <a:t>指南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457200" y="1008993"/>
            <a:ext cx="8229600" cy="5759942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1800" dirty="0"/>
              <a:t>（项目管理员</a:t>
            </a:r>
            <a:r>
              <a:rPr lang="en-US" altLang="zh-CN" sz="1800" dirty="0"/>
              <a:t>/</a:t>
            </a:r>
            <a:r>
              <a:rPr lang="zh-CN" altLang="en-US" sz="1800" dirty="0"/>
              <a:t>小组长）初始创建版本</a:t>
            </a:r>
            <a:endParaRPr lang="en-US" altLang="zh-CN" sz="1800" dirty="0"/>
          </a:p>
          <a:p>
            <a:pPr lvl="1"/>
            <a:r>
              <a:rPr lang="zh-CN" altLang="en-US" sz="1800" dirty="0"/>
              <a:t>提交初始代码</a:t>
            </a:r>
            <a:endParaRPr lang="en-US" altLang="zh-CN" sz="1800" dirty="0"/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7</a:t>
            </a:r>
            <a:r>
              <a:rPr lang="zh-CN" altLang="en-US" sz="1600" dirty="0">
                <a:sym typeface="Wingdings" panose="05000000000000000000" pitchFamily="2" charset="2"/>
              </a:rPr>
              <a:t>、提交成功如下图：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lvl="2"/>
            <a:endParaRPr lang="en-US" altLang="zh-CN" sz="1600" dirty="0">
              <a:sym typeface="Wingdings" panose="05000000000000000000" pitchFamily="2" charset="2"/>
            </a:endParaRPr>
          </a:p>
          <a:p>
            <a:pPr lvl="2"/>
            <a:endParaRPr lang="en-US" altLang="zh-CN" sz="1600" dirty="0">
              <a:sym typeface="Wingdings" panose="05000000000000000000" pitchFamily="2" charset="2"/>
            </a:endParaRPr>
          </a:p>
          <a:p>
            <a:pPr lvl="2"/>
            <a:endParaRPr lang="en-US" altLang="zh-CN" sz="1600" dirty="0">
              <a:sym typeface="Wingdings" panose="05000000000000000000" pitchFamily="2" charset="2"/>
            </a:endParaRPr>
          </a:p>
          <a:p>
            <a:pPr lvl="2"/>
            <a:endParaRPr lang="en-US" altLang="zh-CN" sz="1600" dirty="0">
              <a:sym typeface="Wingdings" panose="05000000000000000000" pitchFamily="2" charset="2"/>
            </a:endParaRPr>
          </a:p>
          <a:p>
            <a:pPr lvl="2"/>
            <a:endParaRPr lang="en-US" altLang="zh-CN" sz="1600" dirty="0">
              <a:sym typeface="Wingdings" panose="05000000000000000000" pitchFamily="2" charset="2"/>
            </a:endParaRPr>
          </a:p>
          <a:p>
            <a:pPr lvl="2"/>
            <a:endParaRPr lang="en-US" altLang="zh-CN" sz="1600" dirty="0">
              <a:sym typeface="Wingdings" panose="05000000000000000000" pitchFamily="2" charset="2"/>
            </a:endParaRPr>
          </a:p>
          <a:p>
            <a:pPr lvl="2"/>
            <a:endParaRPr lang="en-US" altLang="zh-CN" sz="1600" dirty="0">
              <a:sym typeface="Wingdings" panose="05000000000000000000" pitchFamily="2" charset="2"/>
            </a:endParaRPr>
          </a:p>
          <a:p>
            <a:pPr lvl="2"/>
            <a:endParaRPr lang="en-US" altLang="zh-CN" sz="1600" dirty="0">
              <a:sym typeface="Wingdings" panose="05000000000000000000" pitchFamily="2" charset="2"/>
            </a:endParaRPr>
          </a:p>
          <a:p>
            <a:pPr lvl="2"/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8</a:t>
            </a:r>
            <a:r>
              <a:rPr lang="zh-CN" altLang="en-US" sz="1600" dirty="0">
                <a:sym typeface="Wingdings" panose="05000000000000000000" pitchFamily="2" charset="2"/>
              </a:rPr>
              <a:t>、</a:t>
            </a:r>
            <a:r>
              <a:rPr lang="en-US" altLang="zh-CN" sz="1600" dirty="0" err="1">
                <a:sym typeface="Wingdings" panose="05000000000000000000" pitchFamily="2" charset="2"/>
              </a:rPr>
              <a:t>Trustie</a:t>
            </a:r>
            <a:r>
              <a:rPr lang="zh-CN" altLang="en-US" sz="1600" dirty="0">
                <a:sym typeface="Wingdings" panose="05000000000000000000" pitchFamily="2" charset="2"/>
              </a:rPr>
              <a:t>平台中显示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lvl="2"/>
            <a:endParaRPr lang="en-US" altLang="zh-CN" sz="1600" dirty="0">
              <a:sym typeface="Wingdings" panose="05000000000000000000" pitchFamily="2" charset="2"/>
            </a:endParaRPr>
          </a:p>
          <a:p>
            <a:pPr lvl="2"/>
            <a:endParaRPr lang="en-US" altLang="zh-CN" sz="1600" dirty="0">
              <a:sym typeface="Wingdings" panose="05000000000000000000" pitchFamily="2" charset="2"/>
            </a:endParaRPr>
          </a:p>
          <a:p>
            <a:pPr lvl="2"/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lvl="2"/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zh-CN" sz="1800" dirty="0"/>
          </a:p>
          <a:p>
            <a:pPr marL="457200" lvl="1" indent="0">
              <a:buNone/>
            </a:pPr>
            <a:r>
              <a:rPr lang="en-US" altLang="zh-CN" sz="1800" dirty="0"/>
              <a:t>	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48" y="1899106"/>
            <a:ext cx="3065645" cy="21310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48" y="4435447"/>
            <a:ext cx="6942857" cy="22476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/>
              <a:t>TrustieGit</a:t>
            </a:r>
            <a:r>
              <a:rPr lang="zh-CN" altLang="en-US" b="1" dirty="0"/>
              <a:t>指南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457200" y="1008993"/>
            <a:ext cx="8229600" cy="5759942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（项目管理员</a:t>
            </a:r>
            <a:r>
              <a:rPr lang="en-US" altLang="zh-CN" sz="1800" dirty="0"/>
              <a:t>/</a:t>
            </a:r>
            <a:r>
              <a:rPr lang="zh-CN" altLang="en-US" sz="1800" dirty="0"/>
              <a:t>小组长）版本库推送代码（源码</a:t>
            </a:r>
            <a:r>
              <a:rPr lang="en-US" altLang="zh-CN" sz="1800" dirty="0" err="1"/>
              <a:t>Git</a:t>
            </a:r>
            <a:r>
              <a:rPr lang="zh-CN" altLang="en-US" sz="1800" dirty="0"/>
              <a:t>仓库）</a:t>
            </a:r>
            <a:endParaRPr lang="en-US" altLang="zh-CN" sz="1800" dirty="0"/>
          </a:p>
          <a:p>
            <a:pPr lvl="1"/>
            <a:r>
              <a:rPr lang="zh-CN" altLang="en-US" sz="1800" dirty="0"/>
              <a:t>在项目配置中创建版本库</a:t>
            </a:r>
            <a:endParaRPr lang="en-US" altLang="zh-CN" sz="1800" dirty="0"/>
          </a:p>
          <a:p>
            <a:pPr lvl="2"/>
            <a:r>
              <a:rPr lang="en-US" altLang="zh-CN" sz="1600" dirty="0" err="1"/>
              <a:t>Software_rep</a:t>
            </a:r>
            <a:endParaRPr lang="en-US" altLang="zh-CN" sz="1600" dirty="0"/>
          </a:p>
          <a:p>
            <a:pPr lvl="2"/>
            <a:r>
              <a:rPr lang="zh-CN" altLang="en-US" sz="1600" dirty="0"/>
              <a:t>产生版本库地址：</a:t>
            </a:r>
            <a:r>
              <a:rPr lang="en-US" altLang="zh-CN" sz="1600" dirty="0"/>
              <a:t>https://git.trustie.net/Hjqreturn/software_rep.git</a:t>
            </a:r>
          </a:p>
          <a:p>
            <a:pPr lvl="1"/>
            <a:r>
              <a:rPr lang="zh-CN" altLang="en-US" sz="1800" dirty="0"/>
              <a:t>示例</a:t>
            </a:r>
            <a:endParaRPr lang="en-US" altLang="zh-CN" sz="1800" dirty="0"/>
          </a:p>
          <a:p>
            <a:pPr marL="457200" lvl="1" indent="0">
              <a:buNone/>
            </a:pPr>
            <a:r>
              <a:rPr lang="en-US" altLang="zh-CN" sz="1800" dirty="0"/>
              <a:t>	</a:t>
            </a:r>
            <a:r>
              <a:rPr lang="en-US" altLang="zh-CN" sz="1800" dirty="0" err="1"/>
              <a:t>Github</a:t>
            </a:r>
            <a:r>
              <a:rPr lang="zh-CN" altLang="en-US" sz="1800" dirty="0"/>
              <a:t>上克隆版本库</a:t>
            </a:r>
            <a:r>
              <a:rPr lang="en-US" altLang="zh-CN" sz="1800" dirty="0" err="1"/>
              <a:t>sql</a:t>
            </a:r>
            <a:r>
              <a:rPr lang="zh-CN" altLang="en-US" sz="1800" dirty="0"/>
              <a:t>仓库，推送到</a:t>
            </a:r>
            <a:r>
              <a:rPr lang="en-US" altLang="zh-CN" sz="1800" dirty="0" err="1"/>
              <a:t>Trustie</a:t>
            </a:r>
            <a:r>
              <a:rPr lang="zh-CN" altLang="en-US" sz="1800" dirty="0"/>
              <a:t>版本库</a:t>
            </a:r>
            <a:endParaRPr lang="en-US" altLang="zh-CN" sz="1800" dirty="0"/>
          </a:p>
          <a:p>
            <a:pPr lvl="1"/>
            <a:r>
              <a:rPr lang="zh-CN" altLang="en-US" sz="1800" dirty="0"/>
              <a:t>提交初始代码</a:t>
            </a:r>
            <a:endParaRPr lang="en-US" altLang="zh-CN" sz="1800" dirty="0"/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1</a:t>
            </a:r>
            <a:r>
              <a:rPr lang="zh-CN" altLang="en-US" sz="1600" dirty="0">
                <a:sym typeface="Wingdings" panose="05000000000000000000" pitchFamily="2" charset="2"/>
              </a:rPr>
              <a:t>、进入</a:t>
            </a:r>
            <a:r>
              <a:rPr lang="en-US" altLang="zh-CN" sz="1600" dirty="0" err="1">
                <a:sym typeface="Wingdings" panose="05000000000000000000" pitchFamily="2" charset="2"/>
              </a:rPr>
              <a:t>sql</a:t>
            </a:r>
            <a:r>
              <a:rPr lang="zh-CN" altLang="en-US" sz="1600" dirty="0">
                <a:sym typeface="Wingdings" panose="05000000000000000000" pitchFamily="2" charset="2"/>
              </a:rPr>
              <a:t>文件夹，右击</a:t>
            </a:r>
            <a:r>
              <a:rPr lang="en-US" altLang="zh-CN" sz="1600" dirty="0">
                <a:sym typeface="Wingdings" panose="05000000000000000000" pitchFamily="2" charset="2"/>
              </a:rPr>
              <a:t>Tortoise  Settings</a:t>
            </a:r>
            <a:r>
              <a:rPr lang="zh-CN" altLang="en-US" sz="1600" dirty="0">
                <a:sym typeface="Wingdings" panose="05000000000000000000" pitchFamily="2" charset="2"/>
              </a:rPr>
              <a:t>，做如下配置后，点击“确定”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lvl="2"/>
            <a:endParaRPr lang="en-US" altLang="zh-CN" sz="16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zh-CN" sz="1800" dirty="0"/>
          </a:p>
          <a:p>
            <a:pPr marL="457200" lvl="1" indent="0">
              <a:buNone/>
            </a:pPr>
            <a:r>
              <a:rPr lang="en-US" altLang="zh-CN" sz="1800" dirty="0"/>
              <a:t>	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054" y="3571644"/>
            <a:ext cx="3898813" cy="369361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/>
              <a:t>TrustieGit</a:t>
            </a:r>
            <a:r>
              <a:rPr lang="zh-CN" altLang="en-US" b="1" dirty="0"/>
              <a:t>指南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457200" y="1008993"/>
            <a:ext cx="8229600" cy="5759942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（项目管理员</a:t>
            </a:r>
            <a:r>
              <a:rPr lang="en-US" altLang="zh-CN" sz="1800" dirty="0"/>
              <a:t>/</a:t>
            </a:r>
            <a:r>
              <a:rPr lang="zh-CN" altLang="en-US" sz="1800" dirty="0"/>
              <a:t>小组长）版本库推送代码（源码非</a:t>
            </a:r>
            <a:r>
              <a:rPr lang="en-US" altLang="zh-CN" sz="1800" dirty="0" err="1"/>
              <a:t>Git</a:t>
            </a:r>
            <a:r>
              <a:rPr lang="zh-CN" altLang="en-US" sz="1800" dirty="0"/>
              <a:t>仓库）</a:t>
            </a:r>
            <a:endParaRPr lang="en-US" altLang="zh-CN" sz="1800" dirty="0"/>
          </a:p>
          <a:p>
            <a:pPr lvl="1"/>
            <a:r>
              <a:rPr lang="zh-CN" altLang="en-US" sz="1800" dirty="0"/>
              <a:t>提交初始代码</a:t>
            </a:r>
            <a:endParaRPr lang="en-US" altLang="zh-CN" sz="1800" dirty="0"/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2</a:t>
            </a:r>
            <a:r>
              <a:rPr lang="zh-CN" altLang="en-US" sz="1600" dirty="0">
                <a:sym typeface="Wingdings" panose="05000000000000000000" pitchFamily="2" charset="2"/>
              </a:rPr>
              <a:t>、右击</a:t>
            </a:r>
            <a:r>
              <a:rPr lang="en-US" altLang="zh-CN" sz="1600" dirty="0">
                <a:sym typeface="Wingdings" panose="05000000000000000000" pitchFamily="2" charset="2"/>
              </a:rPr>
              <a:t>Tortoise  Push</a:t>
            </a:r>
            <a:r>
              <a:rPr lang="zh-CN" altLang="en-US" sz="1600" dirty="0">
                <a:sym typeface="Wingdings" panose="05000000000000000000" pitchFamily="2" charset="2"/>
              </a:rPr>
              <a:t>，输入平台用户名、密码即可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lvl="2"/>
            <a:endParaRPr lang="en-US" altLang="zh-CN" sz="16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zh-CN" sz="1800" dirty="0"/>
          </a:p>
          <a:p>
            <a:pPr marL="457200" lvl="1" indent="0">
              <a:buNone/>
            </a:pPr>
            <a:r>
              <a:rPr lang="en-US" altLang="zh-CN" sz="1800" dirty="0"/>
              <a:t>	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15" y="2101401"/>
            <a:ext cx="4445581" cy="466753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 err="1"/>
              <a:t>Git</a:t>
            </a:r>
            <a:r>
              <a:rPr lang="zh-CN" altLang="en-US" b="1" dirty="0"/>
              <a:t>版本库的原理</a:t>
            </a:r>
          </a:p>
        </p:txBody>
      </p:sp>
      <p:sp>
        <p:nvSpPr>
          <p:cNvPr id="4" name="AutoShape 2" descr="https://pic4.zhimg.com/20325cc9e4c6ebde6b529dcbde7d5687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71" y="1285102"/>
            <a:ext cx="494270" cy="494270"/>
          </a:xfrm>
        </p:spPr>
      </p:pic>
      <p:sp>
        <p:nvSpPr>
          <p:cNvPr id="7" name="文本框 6"/>
          <p:cNvSpPr txBox="1"/>
          <p:nvPr/>
        </p:nvSpPr>
        <p:spPr>
          <a:xfrm>
            <a:off x="3445336" y="965923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组长</a:t>
            </a:r>
          </a:p>
        </p:txBody>
      </p:sp>
      <p:pic>
        <p:nvPicPr>
          <p:cNvPr id="8" name="内容占位符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0131" y="1258089"/>
            <a:ext cx="494270" cy="4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5784880" y="944483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组员</a:t>
            </a:r>
          </a:p>
        </p:txBody>
      </p:sp>
      <p:cxnSp>
        <p:nvCxnSpPr>
          <p:cNvPr id="11" name="直接箭头连接符 10"/>
          <p:cNvCxnSpPr>
            <a:stCxn id="29" idx="2"/>
            <a:endCxn id="41" idx="0"/>
          </p:cNvCxnSpPr>
          <p:nvPr/>
        </p:nvCxnSpPr>
        <p:spPr>
          <a:xfrm>
            <a:off x="5088545" y="2036403"/>
            <a:ext cx="10728" cy="1047933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2239045" y="2173801"/>
            <a:ext cx="1090800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创建版本库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push</a:t>
            </a:r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代码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393931" y="2591752"/>
            <a:ext cx="1091339" cy="470536"/>
          </a:xfrm>
          <a:prstGeom prst="roundRect">
            <a:avLst/>
          </a:prstGeom>
          <a:solidFill>
            <a:srgbClr val="C00000"/>
          </a:solidFill>
          <a:ln w="25400">
            <a:noFill/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</a:t>
            </a:r>
            <a:endParaRPr lang="en-US" altLang="zh-CN" sz="1200" b="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en-US" altLang="zh-CN" sz="1200" b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develop</a:t>
            </a:r>
            <a:r>
              <a:rPr lang="zh-CN" altLang="en-US" sz="1200" b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分支</a:t>
            </a:r>
          </a:p>
        </p:txBody>
      </p:sp>
      <p:cxnSp>
        <p:nvCxnSpPr>
          <p:cNvPr id="16" name="直接箭头连接符 15"/>
          <p:cNvCxnSpPr>
            <a:stCxn id="33" idx="2"/>
            <a:endCxn id="21" idx="0"/>
          </p:cNvCxnSpPr>
          <p:nvPr/>
        </p:nvCxnSpPr>
        <p:spPr>
          <a:xfrm flipH="1">
            <a:off x="6277267" y="2036402"/>
            <a:ext cx="1883" cy="151798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/>
        </p:nvSpPr>
        <p:spPr>
          <a:xfrm>
            <a:off x="5818184" y="3554387"/>
            <a:ext cx="918165" cy="470536"/>
          </a:xfrm>
          <a:prstGeom prst="round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</a:t>
            </a:r>
            <a:endParaRPr lang="en-US" altLang="zh-CN" sz="1200" b="0" dirty="0">
              <a:solidFill>
                <a:schemeClr val="accent6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cxnSp>
        <p:nvCxnSpPr>
          <p:cNvPr id="23" name="直接箭头连接符 22"/>
          <p:cNvCxnSpPr>
            <a:endCxn id="12" idx="0"/>
          </p:cNvCxnSpPr>
          <p:nvPr/>
        </p:nvCxnSpPr>
        <p:spPr>
          <a:xfrm>
            <a:off x="2774658" y="2038859"/>
            <a:ext cx="9787" cy="134942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28" idx="2"/>
            <a:endCxn id="14" idx="0"/>
          </p:cNvCxnSpPr>
          <p:nvPr/>
        </p:nvCxnSpPr>
        <p:spPr>
          <a:xfrm>
            <a:off x="3939601" y="2036404"/>
            <a:ext cx="0" cy="55534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2291877" y="1728627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master</a:t>
            </a:r>
            <a:endParaRPr lang="zh-CN" altLang="en-US" sz="1400" dirty="0">
              <a:solidFill>
                <a:schemeClr val="tx1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445331" y="1728627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develop</a:t>
            </a:r>
            <a:endParaRPr lang="zh-CN" altLang="en-US" sz="1400" dirty="0">
              <a:solidFill>
                <a:schemeClr val="tx1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94275" y="1728626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784880" y="1728625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4645912" y="3084336"/>
            <a:ext cx="906722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cxnSp>
        <p:nvCxnSpPr>
          <p:cNvPr id="47" name="直接箭头连接符 46"/>
          <p:cNvCxnSpPr>
            <a:endCxn id="89" idx="0"/>
          </p:cNvCxnSpPr>
          <p:nvPr/>
        </p:nvCxnSpPr>
        <p:spPr>
          <a:xfrm flipH="1">
            <a:off x="2774658" y="2644337"/>
            <a:ext cx="9787" cy="260402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endCxn id="14" idx="1"/>
          </p:cNvCxnSpPr>
          <p:nvPr/>
        </p:nvCxnSpPr>
        <p:spPr>
          <a:xfrm flipV="1">
            <a:off x="2784445" y="2827020"/>
            <a:ext cx="609486" cy="14655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endCxn id="41" idx="1"/>
          </p:cNvCxnSpPr>
          <p:nvPr/>
        </p:nvCxnSpPr>
        <p:spPr>
          <a:xfrm flipV="1">
            <a:off x="3937569" y="3319604"/>
            <a:ext cx="708343" cy="14656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3937569" y="3062288"/>
            <a:ext cx="7914" cy="984683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>
            <a:endCxn id="21" idx="1"/>
          </p:cNvCxnSpPr>
          <p:nvPr/>
        </p:nvCxnSpPr>
        <p:spPr>
          <a:xfrm flipV="1">
            <a:off x="3945483" y="3789655"/>
            <a:ext cx="1872701" cy="16219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圆角矩形 60"/>
          <p:cNvSpPr/>
          <p:nvPr/>
        </p:nvSpPr>
        <p:spPr>
          <a:xfrm>
            <a:off x="4653826" y="4046971"/>
            <a:ext cx="906722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提交、</a:t>
            </a:r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push</a:t>
            </a:r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代码</a:t>
            </a:r>
          </a:p>
        </p:txBody>
      </p:sp>
      <p:sp>
        <p:nvSpPr>
          <p:cNvPr id="62" name="圆角矩形 61"/>
          <p:cNvSpPr/>
          <p:nvPr/>
        </p:nvSpPr>
        <p:spPr>
          <a:xfrm>
            <a:off x="5820036" y="4777829"/>
            <a:ext cx="928747" cy="470536"/>
          </a:xfrm>
          <a:prstGeom prst="round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提交、</a:t>
            </a:r>
            <a:r>
              <a:rPr lang="en-US" altLang="zh-CN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push</a:t>
            </a:r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代码</a:t>
            </a:r>
          </a:p>
        </p:txBody>
      </p:sp>
      <p:cxnSp>
        <p:nvCxnSpPr>
          <p:cNvPr id="66" name="直接箭头连接符 65"/>
          <p:cNvCxnSpPr>
            <a:stCxn id="41" idx="2"/>
            <a:endCxn id="61" idx="0"/>
          </p:cNvCxnSpPr>
          <p:nvPr/>
        </p:nvCxnSpPr>
        <p:spPr>
          <a:xfrm>
            <a:off x="5099273" y="3554872"/>
            <a:ext cx="7914" cy="492099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21" idx="2"/>
            <a:endCxn id="62" idx="0"/>
          </p:cNvCxnSpPr>
          <p:nvPr/>
        </p:nvCxnSpPr>
        <p:spPr>
          <a:xfrm>
            <a:off x="6277267" y="4024923"/>
            <a:ext cx="7143" cy="752906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61" idx="1"/>
            <a:endCxn id="73" idx="3"/>
          </p:cNvCxnSpPr>
          <p:nvPr/>
        </p:nvCxnSpPr>
        <p:spPr>
          <a:xfrm flipH="1">
            <a:off x="4349342" y="4282239"/>
            <a:ext cx="304484" cy="83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圆角矩形 72"/>
          <p:cNvSpPr/>
          <p:nvPr/>
        </p:nvSpPr>
        <p:spPr>
          <a:xfrm>
            <a:off x="3542289" y="4047803"/>
            <a:ext cx="807053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合并分支</a:t>
            </a:r>
          </a:p>
        </p:txBody>
      </p:sp>
      <p:cxnSp>
        <p:nvCxnSpPr>
          <p:cNvPr id="82" name="直接箭头连接符 81"/>
          <p:cNvCxnSpPr/>
          <p:nvPr/>
        </p:nvCxnSpPr>
        <p:spPr>
          <a:xfrm>
            <a:off x="3941076" y="4513988"/>
            <a:ext cx="0" cy="27305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圆角矩形 82"/>
          <p:cNvSpPr/>
          <p:nvPr/>
        </p:nvSpPr>
        <p:spPr>
          <a:xfrm>
            <a:off x="3545266" y="4782811"/>
            <a:ext cx="804077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解决冲突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合并分支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87" name="直接箭头连接符 86"/>
          <p:cNvCxnSpPr>
            <a:stCxn id="62" idx="1"/>
            <a:endCxn id="83" idx="3"/>
          </p:cNvCxnSpPr>
          <p:nvPr/>
        </p:nvCxnSpPr>
        <p:spPr>
          <a:xfrm flipH="1">
            <a:off x="4349343" y="5013097"/>
            <a:ext cx="1470693" cy="498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圆角矩形 88"/>
          <p:cNvSpPr/>
          <p:nvPr/>
        </p:nvSpPr>
        <p:spPr>
          <a:xfrm>
            <a:off x="2404305" y="5248365"/>
            <a:ext cx="740705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合并</a:t>
            </a:r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develop</a:t>
            </a:r>
            <a:endParaRPr lang="zh-CN" altLang="en-US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93" name="直接箭头连接符 92"/>
          <p:cNvCxnSpPr/>
          <p:nvPr/>
        </p:nvCxnSpPr>
        <p:spPr>
          <a:xfrm>
            <a:off x="3948867" y="5248365"/>
            <a:ext cx="0" cy="1325429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箭头连接符 94"/>
          <p:cNvCxnSpPr/>
          <p:nvPr/>
        </p:nvCxnSpPr>
        <p:spPr>
          <a:xfrm flipH="1">
            <a:off x="3161562" y="5492785"/>
            <a:ext cx="799662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箭头连接符 96"/>
          <p:cNvCxnSpPr>
            <a:endCxn id="102" idx="1"/>
          </p:cNvCxnSpPr>
          <p:nvPr/>
        </p:nvCxnSpPr>
        <p:spPr>
          <a:xfrm flipV="1">
            <a:off x="3962516" y="5644303"/>
            <a:ext cx="691310" cy="456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/>
          <p:cNvCxnSpPr>
            <a:stCxn id="61" idx="2"/>
            <a:endCxn id="102" idx="0"/>
          </p:cNvCxnSpPr>
          <p:nvPr/>
        </p:nvCxnSpPr>
        <p:spPr>
          <a:xfrm>
            <a:off x="5107187" y="4517507"/>
            <a:ext cx="0" cy="89152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圆角矩形 101"/>
          <p:cNvSpPr/>
          <p:nvPr/>
        </p:nvSpPr>
        <p:spPr>
          <a:xfrm>
            <a:off x="4653826" y="5409035"/>
            <a:ext cx="906722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Pull</a:t>
            </a:r>
          </a:p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最新代码</a:t>
            </a:r>
          </a:p>
        </p:txBody>
      </p:sp>
      <p:sp>
        <p:nvSpPr>
          <p:cNvPr id="106" name="圆角矩形 105"/>
          <p:cNvSpPr/>
          <p:nvPr/>
        </p:nvSpPr>
        <p:spPr>
          <a:xfrm>
            <a:off x="5831048" y="5825278"/>
            <a:ext cx="906722" cy="470536"/>
          </a:xfrm>
          <a:prstGeom prst="round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en-US" altLang="zh-CN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Pull</a:t>
            </a:r>
          </a:p>
          <a:p>
            <a:pPr marL="0" lvl="1"/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最新代码</a:t>
            </a:r>
          </a:p>
        </p:txBody>
      </p:sp>
      <p:cxnSp>
        <p:nvCxnSpPr>
          <p:cNvPr id="107" name="直接箭头连接符 106"/>
          <p:cNvCxnSpPr/>
          <p:nvPr/>
        </p:nvCxnSpPr>
        <p:spPr>
          <a:xfrm>
            <a:off x="3955692" y="6064237"/>
            <a:ext cx="1863324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箭头连接符 109"/>
          <p:cNvCxnSpPr>
            <a:endCxn id="106" idx="0"/>
          </p:cNvCxnSpPr>
          <p:nvPr/>
        </p:nvCxnSpPr>
        <p:spPr>
          <a:xfrm>
            <a:off x="6280838" y="5248365"/>
            <a:ext cx="3571" cy="576913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箭头连接符 112"/>
          <p:cNvCxnSpPr/>
          <p:nvPr/>
        </p:nvCxnSpPr>
        <p:spPr>
          <a:xfrm>
            <a:off x="2784445" y="5718901"/>
            <a:ext cx="0" cy="854893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箭头连接符 114"/>
          <p:cNvCxnSpPr/>
          <p:nvPr/>
        </p:nvCxnSpPr>
        <p:spPr>
          <a:xfrm>
            <a:off x="6284409" y="6295814"/>
            <a:ext cx="0" cy="27798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箭头连接符 116"/>
          <p:cNvCxnSpPr/>
          <p:nvPr/>
        </p:nvCxnSpPr>
        <p:spPr>
          <a:xfrm>
            <a:off x="5084689" y="5868367"/>
            <a:ext cx="0" cy="705427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/>
          <p:cNvCxnSpPr/>
          <p:nvPr/>
        </p:nvCxnSpPr>
        <p:spPr>
          <a:xfrm>
            <a:off x="5638394" y="1098371"/>
            <a:ext cx="19767" cy="5475423"/>
          </a:xfrm>
          <a:prstGeom prst="straightConnector1">
            <a:avLst/>
          </a:prstGeom>
          <a:ln w="6350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/>
              <a:t>TrustieGit</a:t>
            </a:r>
            <a:r>
              <a:rPr lang="zh-CN" altLang="en-US" b="1" dirty="0"/>
              <a:t>指南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457200" y="1008993"/>
            <a:ext cx="8229600" cy="5759942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（项目管理员</a:t>
            </a:r>
            <a:r>
              <a:rPr lang="en-US" altLang="zh-CN" sz="1800" dirty="0"/>
              <a:t>/</a:t>
            </a:r>
            <a:r>
              <a:rPr lang="zh-CN" altLang="en-US" sz="1800" dirty="0"/>
              <a:t>小组长）分支创建</a:t>
            </a:r>
            <a:endParaRPr lang="en-US" altLang="zh-CN" sz="1800" dirty="0"/>
          </a:p>
          <a:p>
            <a:pPr lvl="2"/>
            <a:r>
              <a:rPr lang="zh-CN" altLang="en-US" sz="1600" dirty="0">
                <a:sym typeface="Wingdings" panose="05000000000000000000" pitchFamily="2" charset="2"/>
              </a:rPr>
              <a:t>创建</a:t>
            </a:r>
            <a:r>
              <a:rPr lang="en-US" altLang="zh-CN" sz="1600" dirty="0">
                <a:sym typeface="Wingdings" panose="05000000000000000000" pitchFamily="2" charset="2"/>
              </a:rPr>
              <a:t>develop</a:t>
            </a:r>
            <a:r>
              <a:rPr lang="zh-CN" altLang="en-US" sz="1600" dirty="0">
                <a:sym typeface="Wingdings" panose="05000000000000000000" pitchFamily="2" charset="2"/>
              </a:rPr>
              <a:t>分支，推送到服务器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    1</a:t>
            </a:r>
            <a:r>
              <a:rPr lang="zh-CN" altLang="en-US" sz="1600" dirty="0">
                <a:sym typeface="Wingdings" panose="05000000000000000000" pitchFamily="2" charset="2"/>
              </a:rPr>
              <a:t>、进入</a:t>
            </a:r>
            <a:r>
              <a:rPr lang="en-US" altLang="zh-CN" sz="1600" dirty="0" err="1">
                <a:sym typeface="Wingdings" panose="05000000000000000000" pitchFamily="2" charset="2"/>
              </a:rPr>
              <a:t>software_rep</a:t>
            </a:r>
            <a:r>
              <a:rPr lang="zh-CN" altLang="en-US" sz="1600" dirty="0">
                <a:sym typeface="Wingdings" panose="05000000000000000000" pitchFamily="2" charset="2"/>
              </a:rPr>
              <a:t>，右键</a:t>
            </a:r>
            <a:r>
              <a:rPr lang="en-US" altLang="zh-CN" sz="1600" dirty="0">
                <a:sym typeface="Wingdings" panose="05000000000000000000" pitchFamily="2" charset="2"/>
              </a:rPr>
              <a:t></a:t>
            </a:r>
            <a:r>
              <a:rPr lang="en-US" altLang="zh-CN" sz="1600" dirty="0" err="1">
                <a:sym typeface="Wingdings" panose="05000000000000000000" pitchFamily="2" charset="2"/>
              </a:rPr>
              <a:t>TortoiseGit</a:t>
            </a:r>
            <a:r>
              <a:rPr lang="en-US" altLang="zh-CN" sz="1600" dirty="0">
                <a:sym typeface="Wingdings" panose="05000000000000000000" pitchFamily="2" charset="2"/>
              </a:rPr>
              <a:t> </a:t>
            </a:r>
            <a:r>
              <a:rPr lang="en-US" altLang="zh-CN" sz="1600" dirty="0" err="1">
                <a:sym typeface="Wingdings" panose="05000000000000000000" pitchFamily="2" charset="2"/>
              </a:rPr>
              <a:t>Creatbranch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zh-CN" sz="1800" dirty="0"/>
          </a:p>
          <a:p>
            <a:pPr marL="457200" lvl="1" indent="0">
              <a:buNone/>
            </a:pPr>
            <a:r>
              <a:rPr lang="en-US" altLang="zh-CN" sz="1800" dirty="0"/>
              <a:t>	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361" y="1974249"/>
            <a:ext cx="4429125" cy="34861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/>
              <a:t>TrustieGit</a:t>
            </a:r>
            <a:r>
              <a:rPr lang="zh-CN" altLang="en-US" b="1" dirty="0"/>
              <a:t>指南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457200" y="1008993"/>
            <a:ext cx="8229600" cy="5759942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（项目管理员</a:t>
            </a:r>
            <a:r>
              <a:rPr lang="en-US" altLang="zh-CN" sz="1800" dirty="0"/>
              <a:t>/</a:t>
            </a:r>
            <a:r>
              <a:rPr lang="zh-CN" altLang="en-US" sz="1800" dirty="0"/>
              <a:t>小组长）分支创建</a:t>
            </a:r>
            <a:endParaRPr lang="en-US" altLang="zh-CN" sz="1800" dirty="0"/>
          </a:p>
          <a:p>
            <a:pPr lvl="2"/>
            <a:r>
              <a:rPr lang="zh-CN" altLang="en-US" sz="1600" dirty="0">
                <a:sym typeface="Wingdings" panose="05000000000000000000" pitchFamily="2" charset="2"/>
              </a:rPr>
              <a:t>创建</a:t>
            </a:r>
            <a:r>
              <a:rPr lang="en-US" altLang="zh-CN" sz="1600" dirty="0">
                <a:sym typeface="Wingdings" panose="05000000000000000000" pitchFamily="2" charset="2"/>
              </a:rPr>
              <a:t>develop</a:t>
            </a:r>
            <a:r>
              <a:rPr lang="zh-CN" altLang="en-US" sz="1600" dirty="0">
                <a:sym typeface="Wingdings" panose="05000000000000000000" pitchFamily="2" charset="2"/>
              </a:rPr>
              <a:t>分支，推送到服务器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    2</a:t>
            </a:r>
            <a:r>
              <a:rPr lang="zh-CN" altLang="en-US" sz="1600" dirty="0">
                <a:sym typeface="Wingdings" panose="05000000000000000000" pitchFamily="2" charset="2"/>
              </a:rPr>
              <a:t>、右键</a:t>
            </a:r>
            <a:r>
              <a:rPr lang="en-US" altLang="zh-CN" sz="1600" dirty="0">
                <a:sym typeface="Wingdings" panose="05000000000000000000" pitchFamily="2" charset="2"/>
              </a:rPr>
              <a:t></a:t>
            </a:r>
            <a:r>
              <a:rPr lang="en-US" altLang="zh-CN" sz="1600" dirty="0" err="1">
                <a:sym typeface="Wingdings" panose="05000000000000000000" pitchFamily="2" charset="2"/>
              </a:rPr>
              <a:t>TortoiseGit</a:t>
            </a:r>
            <a:r>
              <a:rPr lang="en-US" altLang="zh-CN" sz="1600" dirty="0">
                <a:sym typeface="Wingdings" panose="05000000000000000000" pitchFamily="2" charset="2"/>
              </a:rPr>
              <a:t> Push</a:t>
            </a:r>
            <a:r>
              <a:rPr lang="zh-CN" altLang="en-US" sz="1600" dirty="0">
                <a:sym typeface="Wingdings" panose="05000000000000000000" pitchFamily="2" charset="2"/>
              </a:rPr>
              <a:t>，勾选</a:t>
            </a:r>
            <a:r>
              <a:rPr lang="en-US" altLang="zh-CN" sz="1600" dirty="0">
                <a:sym typeface="Wingdings" panose="05000000000000000000" pitchFamily="2" charset="2"/>
              </a:rPr>
              <a:t>”Push all branches”</a:t>
            </a:r>
            <a:r>
              <a:rPr lang="zh-CN" altLang="en-US" sz="1600" dirty="0">
                <a:sym typeface="Wingdings" panose="05000000000000000000" pitchFamily="2" charset="2"/>
              </a:rPr>
              <a:t>，如下图左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    3</a:t>
            </a:r>
            <a:r>
              <a:rPr lang="zh-CN" altLang="en-US" sz="1600" dirty="0">
                <a:sym typeface="Wingdings" panose="05000000000000000000" pitchFamily="2" charset="2"/>
              </a:rPr>
              <a:t>、输入用户名密码，成功后如右图所示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zh-CN" sz="1800" dirty="0"/>
          </a:p>
          <a:p>
            <a:pPr marL="457200" lvl="1" indent="0">
              <a:buNone/>
            </a:pPr>
            <a:r>
              <a:rPr lang="en-US" altLang="zh-CN" sz="1800" dirty="0"/>
              <a:t>	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25" y="2349996"/>
            <a:ext cx="4003675" cy="37955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102" y="2347733"/>
            <a:ext cx="3595546" cy="37977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 err="1"/>
              <a:t>Git</a:t>
            </a:r>
            <a:r>
              <a:rPr lang="zh-CN" altLang="en-US" b="1" dirty="0"/>
              <a:t>版本库的原理</a:t>
            </a:r>
          </a:p>
        </p:txBody>
      </p:sp>
      <p:sp>
        <p:nvSpPr>
          <p:cNvPr id="4" name="AutoShape 2" descr="https://pic4.zhimg.com/20325cc9e4c6ebde6b529dcbde7d5687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71" y="1285102"/>
            <a:ext cx="494270" cy="494270"/>
          </a:xfrm>
        </p:spPr>
      </p:pic>
      <p:sp>
        <p:nvSpPr>
          <p:cNvPr id="7" name="文本框 6"/>
          <p:cNvSpPr txBox="1"/>
          <p:nvPr/>
        </p:nvSpPr>
        <p:spPr>
          <a:xfrm>
            <a:off x="3445336" y="965923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组长</a:t>
            </a:r>
          </a:p>
        </p:txBody>
      </p:sp>
      <p:pic>
        <p:nvPicPr>
          <p:cNvPr id="8" name="内容占位符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0131" y="1258089"/>
            <a:ext cx="494270" cy="4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5784880" y="944483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组员</a:t>
            </a:r>
          </a:p>
        </p:txBody>
      </p:sp>
      <p:cxnSp>
        <p:nvCxnSpPr>
          <p:cNvPr id="11" name="直接箭头连接符 10"/>
          <p:cNvCxnSpPr>
            <a:stCxn id="29" idx="2"/>
            <a:endCxn id="41" idx="0"/>
          </p:cNvCxnSpPr>
          <p:nvPr/>
        </p:nvCxnSpPr>
        <p:spPr>
          <a:xfrm>
            <a:off x="5088545" y="2036403"/>
            <a:ext cx="10728" cy="1047933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2239045" y="2173801"/>
            <a:ext cx="1090800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创建版本库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push</a:t>
            </a:r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代码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393931" y="2591752"/>
            <a:ext cx="1091339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develop</a:t>
            </a:r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分支</a:t>
            </a:r>
          </a:p>
        </p:txBody>
      </p:sp>
      <p:cxnSp>
        <p:nvCxnSpPr>
          <p:cNvPr id="16" name="直接箭头连接符 15"/>
          <p:cNvCxnSpPr>
            <a:stCxn id="33" idx="2"/>
            <a:endCxn id="21" idx="0"/>
          </p:cNvCxnSpPr>
          <p:nvPr/>
        </p:nvCxnSpPr>
        <p:spPr>
          <a:xfrm flipH="1">
            <a:off x="6277267" y="2036402"/>
            <a:ext cx="1883" cy="151798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/>
        </p:nvSpPr>
        <p:spPr>
          <a:xfrm>
            <a:off x="5818184" y="3554387"/>
            <a:ext cx="918165" cy="470536"/>
          </a:xfrm>
          <a:prstGeom prst="roundRect">
            <a:avLst/>
          </a:prstGeom>
          <a:solidFill>
            <a:srgbClr val="C00000"/>
          </a:solidFill>
          <a:ln w="25400">
            <a:noFill/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</a:t>
            </a:r>
            <a:endParaRPr lang="en-US" altLang="zh-CN" sz="1200" b="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zh-CN" altLang="en-US" sz="1200" b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cxnSp>
        <p:nvCxnSpPr>
          <p:cNvPr id="23" name="直接箭头连接符 22"/>
          <p:cNvCxnSpPr>
            <a:endCxn id="12" idx="0"/>
          </p:cNvCxnSpPr>
          <p:nvPr/>
        </p:nvCxnSpPr>
        <p:spPr>
          <a:xfrm>
            <a:off x="2774658" y="2038859"/>
            <a:ext cx="9787" cy="134942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28" idx="2"/>
            <a:endCxn id="14" idx="0"/>
          </p:cNvCxnSpPr>
          <p:nvPr/>
        </p:nvCxnSpPr>
        <p:spPr>
          <a:xfrm>
            <a:off x="3939601" y="2036404"/>
            <a:ext cx="0" cy="55534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2291877" y="1728627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master</a:t>
            </a:r>
            <a:endParaRPr lang="zh-CN" altLang="en-US" sz="1400" dirty="0">
              <a:solidFill>
                <a:schemeClr val="tx1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445331" y="1728627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develop</a:t>
            </a:r>
            <a:endParaRPr lang="zh-CN" altLang="en-US" sz="1400" dirty="0">
              <a:solidFill>
                <a:schemeClr val="tx1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94275" y="1728626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784880" y="1728625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4645912" y="3084336"/>
            <a:ext cx="906722" cy="470536"/>
          </a:xfrm>
          <a:prstGeom prst="roundRect">
            <a:avLst/>
          </a:prstGeom>
          <a:solidFill>
            <a:srgbClr val="C00000"/>
          </a:solidFill>
          <a:ln w="25400">
            <a:noFill/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</a:t>
            </a:r>
            <a:endParaRPr lang="en-US" altLang="zh-CN" sz="1200" b="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zh-CN" altLang="en-US" sz="1200" b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cxnSp>
        <p:nvCxnSpPr>
          <p:cNvPr id="47" name="直接箭头连接符 46"/>
          <p:cNvCxnSpPr>
            <a:endCxn id="89" idx="0"/>
          </p:cNvCxnSpPr>
          <p:nvPr/>
        </p:nvCxnSpPr>
        <p:spPr>
          <a:xfrm flipH="1">
            <a:off x="2774658" y="2644337"/>
            <a:ext cx="9787" cy="260402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endCxn id="14" idx="1"/>
          </p:cNvCxnSpPr>
          <p:nvPr/>
        </p:nvCxnSpPr>
        <p:spPr>
          <a:xfrm flipV="1">
            <a:off x="2784445" y="2827020"/>
            <a:ext cx="609486" cy="14655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endCxn id="41" idx="1"/>
          </p:cNvCxnSpPr>
          <p:nvPr/>
        </p:nvCxnSpPr>
        <p:spPr>
          <a:xfrm flipV="1">
            <a:off x="3937569" y="3319604"/>
            <a:ext cx="708343" cy="14656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3937569" y="3062288"/>
            <a:ext cx="7914" cy="984683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>
            <a:endCxn id="21" idx="1"/>
          </p:cNvCxnSpPr>
          <p:nvPr/>
        </p:nvCxnSpPr>
        <p:spPr>
          <a:xfrm flipV="1">
            <a:off x="3945483" y="3789655"/>
            <a:ext cx="1872701" cy="16219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圆角矩形 60"/>
          <p:cNvSpPr/>
          <p:nvPr/>
        </p:nvSpPr>
        <p:spPr>
          <a:xfrm>
            <a:off x="4653826" y="4046971"/>
            <a:ext cx="906722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提交、</a:t>
            </a:r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push</a:t>
            </a:r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代码</a:t>
            </a:r>
          </a:p>
        </p:txBody>
      </p:sp>
      <p:sp>
        <p:nvSpPr>
          <p:cNvPr id="62" name="圆角矩形 61"/>
          <p:cNvSpPr/>
          <p:nvPr/>
        </p:nvSpPr>
        <p:spPr>
          <a:xfrm>
            <a:off x="5820036" y="4777829"/>
            <a:ext cx="928747" cy="470536"/>
          </a:xfrm>
          <a:prstGeom prst="round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提交、</a:t>
            </a:r>
            <a:r>
              <a:rPr lang="en-US" altLang="zh-CN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push</a:t>
            </a:r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代码</a:t>
            </a:r>
          </a:p>
        </p:txBody>
      </p:sp>
      <p:cxnSp>
        <p:nvCxnSpPr>
          <p:cNvPr id="66" name="直接箭头连接符 65"/>
          <p:cNvCxnSpPr>
            <a:stCxn id="41" idx="2"/>
            <a:endCxn id="61" idx="0"/>
          </p:cNvCxnSpPr>
          <p:nvPr/>
        </p:nvCxnSpPr>
        <p:spPr>
          <a:xfrm>
            <a:off x="5099273" y="3554872"/>
            <a:ext cx="7914" cy="492099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21" idx="2"/>
            <a:endCxn id="62" idx="0"/>
          </p:cNvCxnSpPr>
          <p:nvPr/>
        </p:nvCxnSpPr>
        <p:spPr>
          <a:xfrm>
            <a:off x="6277267" y="4024923"/>
            <a:ext cx="7143" cy="752906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61" idx="1"/>
            <a:endCxn id="73" idx="3"/>
          </p:cNvCxnSpPr>
          <p:nvPr/>
        </p:nvCxnSpPr>
        <p:spPr>
          <a:xfrm flipH="1">
            <a:off x="4349342" y="4282239"/>
            <a:ext cx="304484" cy="83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圆角矩形 72"/>
          <p:cNvSpPr/>
          <p:nvPr/>
        </p:nvSpPr>
        <p:spPr>
          <a:xfrm>
            <a:off x="3542289" y="4047803"/>
            <a:ext cx="807053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合并分支</a:t>
            </a:r>
          </a:p>
        </p:txBody>
      </p:sp>
      <p:cxnSp>
        <p:nvCxnSpPr>
          <p:cNvPr id="82" name="直接箭头连接符 81"/>
          <p:cNvCxnSpPr/>
          <p:nvPr/>
        </p:nvCxnSpPr>
        <p:spPr>
          <a:xfrm>
            <a:off x="3941076" y="4513988"/>
            <a:ext cx="0" cy="27305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圆角矩形 82"/>
          <p:cNvSpPr/>
          <p:nvPr/>
        </p:nvSpPr>
        <p:spPr>
          <a:xfrm>
            <a:off x="3545266" y="4782811"/>
            <a:ext cx="804077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解决冲突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合并分支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87" name="直接箭头连接符 86"/>
          <p:cNvCxnSpPr>
            <a:stCxn id="62" idx="1"/>
            <a:endCxn id="83" idx="3"/>
          </p:cNvCxnSpPr>
          <p:nvPr/>
        </p:nvCxnSpPr>
        <p:spPr>
          <a:xfrm flipH="1">
            <a:off x="4349343" y="5013097"/>
            <a:ext cx="1470693" cy="498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圆角矩形 88"/>
          <p:cNvSpPr/>
          <p:nvPr/>
        </p:nvSpPr>
        <p:spPr>
          <a:xfrm>
            <a:off x="2404305" y="5248365"/>
            <a:ext cx="740705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合并</a:t>
            </a:r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develop</a:t>
            </a:r>
            <a:endParaRPr lang="zh-CN" altLang="en-US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93" name="直接箭头连接符 92"/>
          <p:cNvCxnSpPr/>
          <p:nvPr/>
        </p:nvCxnSpPr>
        <p:spPr>
          <a:xfrm>
            <a:off x="3948867" y="5248365"/>
            <a:ext cx="0" cy="1325429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箭头连接符 94"/>
          <p:cNvCxnSpPr/>
          <p:nvPr/>
        </p:nvCxnSpPr>
        <p:spPr>
          <a:xfrm flipH="1">
            <a:off x="3161562" y="5492785"/>
            <a:ext cx="799662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箭头连接符 96"/>
          <p:cNvCxnSpPr>
            <a:endCxn id="102" idx="1"/>
          </p:cNvCxnSpPr>
          <p:nvPr/>
        </p:nvCxnSpPr>
        <p:spPr>
          <a:xfrm flipV="1">
            <a:off x="3962516" y="5644303"/>
            <a:ext cx="691310" cy="456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/>
          <p:cNvCxnSpPr>
            <a:stCxn id="61" idx="2"/>
            <a:endCxn id="102" idx="0"/>
          </p:cNvCxnSpPr>
          <p:nvPr/>
        </p:nvCxnSpPr>
        <p:spPr>
          <a:xfrm>
            <a:off x="5107187" y="4517507"/>
            <a:ext cx="0" cy="89152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圆角矩形 101"/>
          <p:cNvSpPr/>
          <p:nvPr/>
        </p:nvSpPr>
        <p:spPr>
          <a:xfrm>
            <a:off x="4653826" y="5409035"/>
            <a:ext cx="906722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Pull</a:t>
            </a:r>
          </a:p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最新代码</a:t>
            </a:r>
          </a:p>
        </p:txBody>
      </p:sp>
      <p:sp>
        <p:nvSpPr>
          <p:cNvPr id="106" name="圆角矩形 105"/>
          <p:cNvSpPr/>
          <p:nvPr/>
        </p:nvSpPr>
        <p:spPr>
          <a:xfrm>
            <a:off x="5831048" y="5825278"/>
            <a:ext cx="906722" cy="470536"/>
          </a:xfrm>
          <a:prstGeom prst="round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en-US" altLang="zh-CN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Pull</a:t>
            </a:r>
          </a:p>
          <a:p>
            <a:pPr marL="0" lvl="1"/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最新代码</a:t>
            </a:r>
          </a:p>
        </p:txBody>
      </p:sp>
      <p:cxnSp>
        <p:nvCxnSpPr>
          <p:cNvPr id="107" name="直接箭头连接符 106"/>
          <p:cNvCxnSpPr/>
          <p:nvPr/>
        </p:nvCxnSpPr>
        <p:spPr>
          <a:xfrm>
            <a:off x="3955692" y="6064237"/>
            <a:ext cx="1863324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箭头连接符 109"/>
          <p:cNvCxnSpPr>
            <a:endCxn id="106" idx="0"/>
          </p:cNvCxnSpPr>
          <p:nvPr/>
        </p:nvCxnSpPr>
        <p:spPr>
          <a:xfrm>
            <a:off x="6280838" y="5248365"/>
            <a:ext cx="3571" cy="576913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箭头连接符 112"/>
          <p:cNvCxnSpPr/>
          <p:nvPr/>
        </p:nvCxnSpPr>
        <p:spPr>
          <a:xfrm>
            <a:off x="2784445" y="5718901"/>
            <a:ext cx="0" cy="854893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箭头连接符 114"/>
          <p:cNvCxnSpPr/>
          <p:nvPr/>
        </p:nvCxnSpPr>
        <p:spPr>
          <a:xfrm>
            <a:off x="6284409" y="6295814"/>
            <a:ext cx="0" cy="27798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箭头连接符 116"/>
          <p:cNvCxnSpPr/>
          <p:nvPr/>
        </p:nvCxnSpPr>
        <p:spPr>
          <a:xfrm>
            <a:off x="5084689" y="5868367"/>
            <a:ext cx="0" cy="705427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/>
          <p:cNvCxnSpPr/>
          <p:nvPr/>
        </p:nvCxnSpPr>
        <p:spPr>
          <a:xfrm>
            <a:off x="5638394" y="1098371"/>
            <a:ext cx="19767" cy="5475423"/>
          </a:xfrm>
          <a:prstGeom prst="straightConnector1">
            <a:avLst/>
          </a:prstGeom>
          <a:ln w="6350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/>
              <a:t>TrustieGit</a:t>
            </a:r>
            <a:r>
              <a:rPr lang="zh-CN" altLang="en-US" b="1" dirty="0"/>
              <a:t>指南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457200" y="1008993"/>
            <a:ext cx="8229600" cy="5759942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（小组成员</a:t>
            </a:r>
            <a:r>
              <a:rPr lang="en-US" altLang="zh-CN" sz="1800" dirty="0"/>
              <a:t>A</a:t>
            </a:r>
            <a:r>
              <a:rPr lang="zh-CN" altLang="en-US" sz="1800" dirty="0"/>
              <a:t>）分支创建</a:t>
            </a:r>
            <a:endParaRPr lang="en-US" altLang="zh-CN" sz="1800" dirty="0"/>
          </a:p>
          <a:p>
            <a:pPr lvl="2"/>
            <a:r>
              <a:rPr lang="zh-CN" altLang="en-US" sz="1600" dirty="0">
                <a:sym typeface="Wingdings" panose="05000000000000000000" pitchFamily="2" charset="2"/>
              </a:rPr>
              <a:t>创建</a:t>
            </a:r>
            <a:r>
              <a:rPr lang="en-US" altLang="zh-CN" sz="1600" dirty="0">
                <a:sym typeface="Wingdings" panose="05000000000000000000" pitchFamily="2" charset="2"/>
              </a:rPr>
              <a:t>b1</a:t>
            </a:r>
            <a:r>
              <a:rPr lang="zh-CN" altLang="en-US" sz="1600" dirty="0">
                <a:sym typeface="Wingdings" panose="05000000000000000000" pitchFamily="2" charset="2"/>
              </a:rPr>
              <a:t>分支，推送到服务器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    1</a:t>
            </a:r>
            <a:r>
              <a:rPr lang="zh-CN" altLang="en-US" sz="1600" dirty="0">
                <a:sym typeface="Wingdings" panose="05000000000000000000" pitchFamily="2" charset="2"/>
              </a:rPr>
              <a:t>、克隆代码（见前面章节），如果已经克隆过代码，则进入</a:t>
            </a:r>
            <a:r>
              <a:rPr lang="en-US" altLang="zh-CN" sz="1600" dirty="0">
                <a:sym typeface="Wingdings" panose="05000000000000000000" pitchFamily="2" charset="2"/>
              </a:rPr>
              <a:t>software</a:t>
            </a:r>
            <a:r>
              <a:rPr lang="zh-CN" altLang="en-US" sz="1600" dirty="0">
                <a:sym typeface="Wingdings" panose="05000000000000000000" pitchFamily="2" charset="2"/>
              </a:rPr>
              <a:t>，右键</a:t>
            </a:r>
            <a:r>
              <a:rPr lang="en-US" altLang="zh-CN" sz="1600" dirty="0">
                <a:sym typeface="Wingdings" panose="05000000000000000000" pitchFamily="2" charset="2"/>
              </a:rPr>
              <a:t></a:t>
            </a:r>
            <a:r>
              <a:rPr lang="en-US" altLang="zh-CN" sz="1600" dirty="0" err="1">
                <a:sym typeface="Wingdings" panose="05000000000000000000" pitchFamily="2" charset="2"/>
              </a:rPr>
              <a:t>TortoiseGit</a:t>
            </a:r>
            <a:r>
              <a:rPr lang="en-US" altLang="zh-CN" sz="1600" dirty="0">
                <a:sym typeface="Wingdings" panose="05000000000000000000" pitchFamily="2" charset="2"/>
              </a:rPr>
              <a:t> pull</a:t>
            </a:r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    2</a:t>
            </a:r>
            <a:r>
              <a:rPr lang="zh-CN" altLang="en-US" sz="1600" dirty="0">
                <a:sym typeface="Wingdings" panose="05000000000000000000" pitchFamily="2" charset="2"/>
              </a:rPr>
              <a:t>、创建</a:t>
            </a:r>
            <a:r>
              <a:rPr lang="en-US" altLang="zh-CN" sz="1600" dirty="0">
                <a:sym typeface="Wingdings" panose="05000000000000000000" pitchFamily="2" charset="2"/>
              </a:rPr>
              <a:t>b1</a:t>
            </a:r>
            <a:r>
              <a:rPr lang="zh-CN" altLang="en-US" sz="1600" dirty="0">
                <a:sym typeface="Wingdings" panose="05000000000000000000" pitchFamily="2" charset="2"/>
              </a:rPr>
              <a:t>分支，右键</a:t>
            </a:r>
            <a:r>
              <a:rPr lang="en-US" altLang="zh-CN" sz="1600" dirty="0">
                <a:sym typeface="Wingdings" panose="05000000000000000000" pitchFamily="2" charset="2"/>
              </a:rPr>
              <a:t></a:t>
            </a:r>
            <a:r>
              <a:rPr lang="en-US" altLang="zh-CN" sz="1600" dirty="0" err="1">
                <a:sym typeface="Wingdings" panose="05000000000000000000" pitchFamily="2" charset="2"/>
              </a:rPr>
              <a:t>TortoiseGit</a:t>
            </a:r>
            <a:r>
              <a:rPr lang="en-US" altLang="zh-CN" sz="1600" dirty="0">
                <a:sym typeface="Wingdings" panose="05000000000000000000" pitchFamily="2" charset="2"/>
              </a:rPr>
              <a:t> </a:t>
            </a:r>
            <a:r>
              <a:rPr lang="en-US" altLang="zh-CN" sz="1600" dirty="0" err="1">
                <a:sym typeface="Wingdings" panose="05000000000000000000" pitchFamily="2" charset="2"/>
              </a:rPr>
              <a:t>Creatbranch</a:t>
            </a:r>
            <a:r>
              <a:rPr lang="zh-CN" altLang="en-US" sz="1600" dirty="0">
                <a:sym typeface="Wingdings" panose="05000000000000000000" pitchFamily="2" charset="2"/>
              </a:rPr>
              <a:t>，如图左，点击</a:t>
            </a:r>
            <a:r>
              <a:rPr lang="en-US" altLang="zh-CN" sz="1600" dirty="0">
                <a:sym typeface="Wingdings" panose="05000000000000000000" pitchFamily="2" charset="2"/>
              </a:rPr>
              <a:t>”ok”</a:t>
            </a:r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    3</a:t>
            </a:r>
            <a:r>
              <a:rPr lang="zh-CN" altLang="en-US" sz="1600" dirty="0">
                <a:sym typeface="Wingdings" panose="05000000000000000000" pitchFamily="2" charset="2"/>
              </a:rPr>
              <a:t>、推送</a:t>
            </a:r>
            <a:r>
              <a:rPr lang="en-US" altLang="zh-CN" sz="1600" dirty="0">
                <a:sym typeface="Wingdings" panose="05000000000000000000" pitchFamily="2" charset="2"/>
              </a:rPr>
              <a:t>b1</a:t>
            </a:r>
            <a:r>
              <a:rPr lang="zh-CN" altLang="en-US" sz="1600" dirty="0">
                <a:sym typeface="Wingdings" panose="05000000000000000000" pitchFamily="2" charset="2"/>
              </a:rPr>
              <a:t>分支到远程服务器：右键</a:t>
            </a:r>
            <a:r>
              <a:rPr lang="en-US" altLang="zh-CN" sz="1600" dirty="0">
                <a:sym typeface="Wingdings" panose="05000000000000000000" pitchFamily="2" charset="2"/>
              </a:rPr>
              <a:t></a:t>
            </a:r>
            <a:r>
              <a:rPr lang="en-US" altLang="zh-CN" sz="1600" dirty="0" err="1">
                <a:sym typeface="Wingdings" panose="05000000000000000000" pitchFamily="2" charset="2"/>
              </a:rPr>
              <a:t>TortoiseGit</a:t>
            </a:r>
            <a:r>
              <a:rPr lang="en-US" altLang="zh-CN" sz="1600" dirty="0">
                <a:sym typeface="Wingdings" panose="05000000000000000000" pitchFamily="2" charset="2"/>
              </a:rPr>
              <a:t> Push</a:t>
            </a:r>
            <a:r>
              <a:rPr lang="zh-CN" altLang="en-US" sz="1600" dirty="0">
                <a:sym typeface="Wingdings" panose="05000000000000000000" pitchFamily="2" charset="2"/>
              </a:rPr>
              <a:t>，勾选</a:t>
            </a:r>
            <a:r>
              <a:rPr lang="en-US" altLang="zh-CN" sz="1600" dirty="0">
                <a:sym typeface="Wingdings" panose="05000000000000000000" pitchFamily="2" charset="2"/>
              </a:rPr>
              <a:t>”Push all branches”</a:t>
            </a:r>
            <a:r>
              <a:rPr lang="zh-CN" altLang="en-US" sz="1600" dirty="0">
                <a:sym typeface="Wingdings" panose="05000000000000000000" pitchFamily="2" charset="2"/>
              </a:rPr>
              <a:t>，如下图左，点击</a:t>
            </a:r>
            <a:r>
              <a:rPr lang="en-US" altLang="zh-CN" sz="1600" dirty="0">
                <a:sym typeface="Wingdings" panose="05000000000000000000" pitchFamily="2" charset="2"/>
              </a:rPr>
              <a:t>”ok”</a:t>
            </a:r>
            <a:r>
              <a:rPr lang="zh-CN" altLang="en-US" sz="1600" dirty="0">
                <a:sym typeface="Wingdings" panose="05000000000000000000" pitchFamily="2" charset="2"/>
              </a:rPr>
              <a:t>即可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zh-CN" sz="1800" dirty="0"/>
          </a:p>
          <a:p>
            <a:pPr marL="457200" lvl="1" indent="0">
              <a:buNone/>
            </a:pPr>
            <a:r>
              <a:rPr lang="en-US" altLang="zh-CN" sz="1800" dirty="0"/>
              <a:t>	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3195314"/>
            <a:ext cx="3443091" cy="27289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991" y="3195314"/>
            <a:ext cx="2871984" cy="27649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 err="1"/>
              <a:t>Trustie</a:t>
            </a:r>
            <a:r>
              <a:rPr lang="zh-CN" altLang="en-US" dirty="0"/>
              <a:t>项目</a:t>
            </a:r>
            <a:r>
              <a:rPr lang="zh-CN" altLang="en-US" b="1" dirty="0"/>
              <a:t>开发管理过程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53" y="930268"/>
            <a:ext cx="560169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389" y="3378540"/>
            <a:ext cx="5328592" cy="191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460077" y="3450548"/>
            <a:ext cx="2209578" cy="1476242"/>
            <a:chOff x="755576" y="4689062"/>
            <a:chExt cx="2209578" cy="1476242"/>
          </a:xfrm>
        </p:grpSpPr>
        <p:sp>
          <p:nvSpPr>
            <p:cNvPr id="7" name="右弧形箭头 6"/>
            <p:cNvSpPr/>
            <p:nvPr/>
          </p:nvSpPr>
          <p:spPr>
            <a:xfrm rot="5400000" flipH="1" flipV="1">
              <a:off x="1662304" y="3926350"/>
              <a:ext cx="540138" cy="2065562"/>
            </a:xfrm>
            <a:prstGeom prst="curvedLeftArrow">
              <a:avLst>
                <a:gd name="adj1" fmla="val 36774"/>
                <a:gd name="adj2" fmla="val 104296"/>
                <a:gd name="adj3" fmla="val 38315"/>
              </a:avLst>
            </a:prstGeom>
            <a:solidFill>
              <a:srgbClr val="FF5B5B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黑体" panose="02010609060101010101" charset="-122"/>
              </a:endParaRPr>
            </a:p>
          </p:txBody>
        </p:sp>
        <p:sp>
          <p:nvSpPr>
            <p:cNvPr id="8" name="右弧形箭头 7"/>
            <p:cNvSpPr/>
            <p:nvPr/>
          </p:nvSpPr>
          <p:spPr>
            <a:xfrm rot="16200000" flipH="1" flipV="1">
              <a:off x="1518288" y="4862454"/>
              <a:ext cx="540138" cy="2065562"/>
            </a:xfrm>
            <a:prstGeom prst="curvedLeftArrow">
              <a:avLst>
                <a:gd name="adj1" fmla="val 36774"/>
                <a:gd name="adj2" fmla="val 104296"/>
                <a:gd name="adj3" fmla="val 38315"/>
              </a:avLst>
            </a:prstGeom>
            <a:solidFill>
              <a:srgbClr val="FF5B5B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/>
                <a:ea typeface="黑体" panose="02010609060101010101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103229" y="5229200"/>
              <a:ext cx="14401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6565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分布协作</a:t>
              </a:r>
            </a:p>
          </p:txBody>
        </p:sp>
      </p:grpSp>
      <p:sp>
        <p:nvSpPr>
          <p:cNvPr id="3" name="线形标注 1 2"/>
          <p:cNvSpPr/>
          <p:nvPr/>
        </p:nvSpPr>
        <p:spPr>
          <a:xfrm>
            <a:off x="6561125" y="1510787"/>
            <a:ext cx="2130724" cy="849353"/>
          </a:xfrm>
          <a:prstGeom prst="borderCallout1">
            <a:avLst>
              <a:gd name="adj1" fmla="val 18750"/>
              <a:gd name="adj2" fmla="val -8333"/>
              <a:gd name="adj3" fmla="val 40689"/>
              <a:gd name="adj4" fmla="val -32631"/>
            </a:avLst>
          </a:prstGeom>
          <a:ln w="25400">
            <a:solidFill>
              <a:srgbClr val="CC000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algn="ctr"/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启动阶段：</a:t>
            </a:r>
            <a:endParaRPr lang="en-US" altLang="zh-CN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项目和版本库创建及任务的发布</a:t>
            </a:r>
          </a:p>
        </p:txBody>
      </p:sp>
      <p:sp>
        <p:nvSpPr>
          <p:cNvPr id="10" name="线形标注 1 9"/>
          <p:cNvSpPr/>
          <p:nvPr/>
        </p:nvSpPr>
        <p:spPr>
          <a:xfrm>
            <a:off x="3965275" y="5579892"/>
            <a:ext cx="2130724" cy="742044"/>
          </a:xfrm>
          <a:prstGeom prst="borderCallout1">
            <a:avLst>
              <a:gd name="adj1" fmla="val -12638"/>
              <a:gd name="adj2" fmla="val 19197"/>
              <a:gd name="adj3" fmla="val -46500"/>
              <a:gd name="adj4" fmla="val 51984"/>
            </a:avLst>
          </a:prstGeom>
          <a:ln w="25400">
            <a:solidFill>
              <a:srgbClr val="CC000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algn="ctr"/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协作阶段：</a:t>
            </a:r>
            <a:endParaRPr lang="en-US" altLang="zh-CN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分支、开发、合并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 err="1"/>
              <a:t>Git</a:t>
            </a:r>
            <a:r>
              <a:rPr lang="zh-CN" altLang="en-US" b="1" dirty="0"/>
              <a:t>版本库的原理</a:t>
            </a:r>
          </a:p>
        </p:txBody>
      </p:sp>
      <p:sp>
        <p:nvSpPr>
          <p:cNvPr id="4" name="AutoShape 2" descr="https://pic4.zhimg.com/20325cc9e4c6ebde6b529dcbde7d5687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71" y="1285102"/>
            <a:ext cx="494270" cy="494270"/>
          </a:xfrm>
        </p:spPr>
      </p:pic>
      <p:sp>
        <p:nvSpPr>
          <p:cNvPr id="7" name="文本框 6"/>
          <p:cNvSpPr txBox="1"/>
          <p:nvPr/>
        </p:nvSpPr>
        <p:spPr>
          <a:xfrm>
            <a:off x="3445336" y="965923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组长</a:t>
            </a:r>
          </a:p>
        </p:txBody>
      </p:sp>
      <p:pic>
        <p:nvPicPr>
          <p:cNvPr id="8" name="内容占位符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0131" y="1258089"/>
            <a:ext cx="494270" cy="4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5784880" y="944483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组员</a:t>
            </a:r>
          </a:p>
        </p:txBody>
      </p:sp>
      <p:cxnSp>
        <p:nvCxnSpPr>
          <p:cNvPr id="11" name="直接箭头连接符 10"/>
          <p:cNvCxnSpPr>
            <a:stCxn id="29" idx="2"/>
            <a:endCxn id="41" idx="0"/>
          </p:cNvCxnSpPr>
          <p:nvPr/>
        </p:nvCxnSpPr>
        <p:spPr>
          <a:xfrm>
            <a:off x="5088545" y="2036403"/>
            <a:ext cx="10728" cy="1047933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2239045" y="2173801"/>
            <a:ext cx="1090800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创建版本库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push</a:t>
            </a:r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代码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393931" y="2591752"/>
            <a:ext cx="1091339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develop</a:t>
            </a:r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分支</a:t>
            </a:r>
          </a:p>
        </p:txBody>
      </p:sp>
      <p:cxnSp>
        <p:nvCxnSpPr>
          <p:cNvPr id="16" name="直接箭头连接符 15"/>
          <p:cNvCxnSpPr>
            <a:stCxn id="33" idx="2"/>
            <a:endCxn id="21" idx="0"/>
          </p:cNvCxnSpPr>
          <p:nvPr/>
        </p:nvCxnSpPr>
        <p:spPr>
          <a:xfrm flipH="1">
            <a:off x="6277267" y="2036402"/>
            <a:ext cx="1883" cy="151798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/>
        </p:nvSpPr>
        <p:spPr>
          <a:xfrm>
            <a:off x="5818184" y="3554387"/>
            <a:ext cx="918165" cy="470536"/>
          </a:xfrm>
          <a:prstGeom prst="round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</a:t>
            </a:r>
            <a:endParaRPr lang="en-US" altLang="zh-CN" sz="1200" b="0" dirty="0">
              <a:solidFill>
                <a:schemeClr val="accent6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cxnSp>
        <p:nvCxnSpPr>
          <p:cNvPr id="23" name="直接箭头连接符 22"/>
          <p:cNvCxnSpPr>
            <a:endCxn id="12" idx="0"/>
          </p:cNvCxnSpPr>
          <p:nvPr/>
        </p:nvCxnSpPr>
        <p:spPr>
          <a:xfrm>
            <a:off x="2774658" y="2038859"/>
            <a:ext cx="9787" cy="134942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28" idx="2"/>
            <a:endCxn id="14" idx="0"/>
          </p:cNvCxnSpPr>
          <p:nvPr/>
        </p:nvCxnSpPr>
        <p:spPr>
          <a:xfrm>
            <a:off x="3939601" y="2036404"/>
            <a:ext cx="0" cy="55534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2291877" y="1728627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master</a:t>
            </a:r>
            <a:endParaRPr lang="zh-CN" altLang="en-US" sz="1400" dirty="0">
              <a:solidFill>
                <a:schemeClr val="tx1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445331" y="1728627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develop</a:t>
            </a:r>
            <a:endParaRPr lang="zh-CN" altLang="en-US" sz="1400" dirty="0">
              <a:solidFill>
                <a:schemeClr val="tx1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94275" y="1728626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784880" y="1728625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4645912" y="3084336"/>
            <a:ext cx="906722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cxnSp>
        <p:nvCxnSpPr>
          <p:cNvPr id="47" name="直接箭头连接符 46"/>
          <p:cNvCxnSpPr>
            <a:endCxn id="89" idx="0"/>
          </p:cNvCxnSpPr>
          <p:nvPr/>
        </p:nvCxnSpPr>
        <p:spPr>
          <a:xfrm flipH="1">
            <a:off x="2774658" y="2644337"/>
            <a:ext cx="9787" cy="260402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endCxn id="14" idx="1"/>
          </p:cNvCxnSpPr>
          <p:nvPr/>
        </p:nvCxnSpPr>
        <p:spPr>
          <a:xfrm flipV="1">
            <a:off x="2784445" y="2827020"/>
            <a:ext cx="609486" cy="14655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endCxn id="41" idx="1"/>
          </p:cNvCxnSpPr>
          <p:nvPr/>
        </p:nvCxnSpPr>
        <p:spPr>
          <a:xfrm flipV="1">
            <a:off x="3937569" y="3319604"/>
            <a:ext cx="708343" cy="14656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3937569" y="3062288"/>
            <a:ext cx="7914" cy="984683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>
            <a:endCxn id="21" idx="1"/>
          </p:cNvCxnSpPr>
          <p:nvPr/>
        </p:nvCxnSpPr>
        <p:spPr>
          <a:xfrm flipV="1">
            <a:off x="3945483" y="3789655"/>
            <a:ext cx="1872701" cy="16219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圆角矩形 60"/>
          <p:cNvSpPr/>
          <p:nvPr/>
        </p:nvSpPr>
        <p:spPr>
          <a:xfrm>
            <a:off x="4653826" y="4046971"/>
            <a:ext cx="906722" cy="470536"/>
          </a:xfrm>
          <a:prstGeom prst="roundRect">
            <a:avLst/>
          </a:prstGeom>
          <a:solidFill>
            <a:srgbClr val="C00000"/>
          </a:solidFill>
          <a:ln w="25400">
            <a:noFill/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提交、</a:t>
            </a:r>
            <a:r>
              <a:rPr lang="en-US" altLang="zh-CN" sz="1200" b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push</a:t>
            </a:r>
            <a:r>
              <a:rPr lang="zh-CN" altLang="en-US" sz="1200" b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代码</a:t>
            </a:r>
          </a:p>
        </p:txBody>
      </p:sp>
      <p:sp>
        <p:nvSpPr>
          <p:cNvPr id="62" name="圆角矩形 61"/>
          <p:cNvSpPr/>
          <p:nvPr/>
        </p:nvSpPr>
        <p:spPr>
          <a:xfrm>
            <a:off x="5820036" y="4777829"/>
            <a:ext cx="928747" cy="470536"/>
          </a:xfrm>
          <a:prstGeom prst="roundRect">
            <a:avLst/>
          </a:prstGeom>
          <a:solidFill>
            <a:srgbClr val="C00000"/>
          </a:solidFill>
          <a:ln w="25400">
            <a:noFill/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提交、</a:t>
            </a:r>
            <a:r>
              <a:rPr lang="en-US" altLang="zh-CN" sz="1200" b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push</a:t>
            </a:r>
            <a:r>
              <a:rPr lang="zh-CN" altLang="en-US" sz="1200" b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代码</a:t>
            </a:r>
          </a:p>
        </p:txBody>
      </p:sp>
      <p:cxnSp>
        <p:nvCxnSpPr>
          <p:cNvPr id="66" name="直接箭头连接符 65"/>
          <p:cNvCxnSpPr>
            <a:stCxn id="41" idx="2"/>
            <a:endCxn id="61" idx="0"/>
          </p:cNvCxnSpPr>
          <p:nvPr/>
        </p:nvCxnSpPr>
        <p:spPr>
          <a:xfrm>
            <a:off x="5099273" y="3554872"/>
            <a:ext cx="7914" cy="492099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21" idx="2"/>
            <a:endCxn id="62" idx="0"/>
          </p:cNvCxnSpPr>
          <p:nvPr/>
        </p:nvCxnSpPr>
        <p:spPr>
          <a:xfrm>
            <a:off x="6277267" y="4024923"/>
            <a:ext cx="7143" cy="752906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61" idx="1"/>
            <a:endCxn id="73" idx="3"/>
          </p:cNvCxnSpPr>
          <p:nvPr/>
        </p:nvCxnSpPr>
        <p:spPr>
          <a:xfrm flipH="1">
            <a:off x="4349342" y="4282239"/>
            <a:ext cx="304484" cy="83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圆角矩形 72"/>
          <p:cNvSpPr/>
          <p:nvPr/>
        </p:nvSpPr>
        <p:spPr>
          <a:xfrm>
            <a:off x="3542289" y="4047803"/>
            <a:ext cx="807053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合并分支</a:t>
            </a:r>
          </a:p>
        </p:txBody>
      </p:sp>
      <p:cxnSp>
        <p:nvCxnSpPr>
          <p:cNvPr id="82" name="直接箭头连接符 81"/>
          <p:cNvCxnSpPr/>
          <p:nvPr/>
        </p:nvCxnSpPr>
        <p:spPr>
          <a:xfrm>
            <a:off x="3941076" y="4513988"/>
            <a:ext cx="0" cy="27305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圆角矩形 82"/>
          <p:cNvSpPr/>
          <p:nvPr/>
        </p:nvSpPr>
        <p:spPr>
          <a:xfrm>
            <a:off x="3545266" y="4782811"/>
            <a:ext cx="804077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解决冲突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合并分支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87" name="直接箭头连接符 86"/>
          <p:cNvCxnSpPr>
            <a:stCxn id="62" idx="1"/>
            <a:endCxn id="83" idx="3"/>
          </p:cNvCxnSpPr>
          <p:nvPr/>
        </p:nvCxnSpPr>
        <p:spPr>
          <a:xfrm flipH="1">
            <a:off x="4349343" y="5013097"/>
            <a:ext cx="1470693" cy="498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圆角矩形 88"/>
          <p:cNvSpPr/>
          <p:nvPr/>
        </p:nvSpPr>
        <p:spPr>
          <a:xfrm>
            <a:off x="2404305" y="5248365"/>
            <a:ext cx="740705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合并</a:t>
            </a:r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develop</a:t>
            </a:r>
            <a:endParaRPr lang="zh-CN" altLang="en-US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93" name="直接箭头连接符 92"/>
          <p:cNvCxnSpPr/>
          <p:nvPr/>
        </p:nvCxnSpPr>
        <p:spPr>
          <a:xfrm>
            <a:off x="3948867" y="5248365"/>
            <a:ext cx="0" cy="1325429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箭头连接符 94"/>
          <p:cNvCxnSpPr/>
          <p:nvPr/>
        </p:nvCxnSpPr>
        <p:spPr>
          <a:xfrm flipH="1">
            <a:off x="3161562" y="5492785"/>
            <a:ext cx="799662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箭头连接符 96"/>
          <p:cNvCxnSpPr>
            <a:endCxn id="102" idx="1"/>
          </p:cNvCxnSpPr>
          <p:nvPr/>
        </p:nvCxnSpPr>
        <p:spPr>
          <a:xfrm flipV="1">
            <a:off x="3962516" y="5644303"/>
            <a:ext cx="691310" cy="456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/>
          <p:cNvCxnSpPr>
            <a:stCxn id="61" idx="2"/>
            <a:endCxn id="102" idx="0"/>
          </p:cNvCxnSpPr>
          <p:nvPr/>
        </p:nvCxnSpPr>
        <p:spPr>
          <a:xfrm>
            <a:off x="5107187" y="4517507"/>
            <a:ext cx="0" cy="89152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圆角矩形 101"/>
          <p:cNvSpPr/>
          <p:nvPr/>
        </p:nvSpPr>
        <p:spPr>
          <a:xfrm>
            <a:off x="4653826" y="5409035"/>
            <a:ext cx="906722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Pull</a:t>
            </a:r>
          </a:p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最新代码</a:t>
            </a:r>
          </a:p>
        </p:txBody>
      </p:sp>
      <p:sp>
        <p:nvSpPr>
          <p:cNvPr id="106" name="圆角矩形 105"/>
          <p:cNvSpPr/>
          <p:nvPr/>
        </p:nvSpPr>
        <p:spPr>
          <a:xfrm>
            <a:off x="5831048" y="5825278"/>
            <a:ext cx="906722" cy="470536"/>
          </a:xfrm>
          <a:prstGeom prst="round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en-US" altLang="zh-CN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Pull</a:t>
            </a:r>
          </a:p>
          <a:p>
            <a:pPr marL="0" lvl="1"/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最新代码</a:t>
            </a:r>
          </a:p>
        </p:txBody>
      </p:sp>
      <p:cxnSp>
        <p:nvCxnSpPr>
          <p:cNvPr id="107" name="直接箭头连接符 106"/>
          <p:cNvCxnSpPr/>
          <p:nvPr/>
        </p:nvCxnSpPr>
        <p:spPr>
          <a:xfrm>
            <a:off x="3955692" y="6064237"/>
            <a:ext cx="1863324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箭头连接符 109"/>
          <p:cNvCxnSpPr>
            <a:endCxn id="106" idx="0"/>
          </p:cNvCxnSpPr>
          <p:nvPr/>
        </p:nvCxnSpPr>
        <p:spPr>
          <a:xfrm>
            <a:off x="6280838" y="5248365"/>
            <a:ext cx="3571" cy="576913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箭头连接符 112"/>
          <p:cNvCxnSpPr/>
          <p:nvPr/>
        </p:nvCxnSpPr>
        <p:spPr>
          <a:xfrm>
            <a:off x="2784445" y="5718901"/>
            <a:ext cx="0" cy="854893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箭头连接符 114"/>
          <p:cNvCxnSpPr/>
          <p:nvPr/>
        </p:nvCxnSpPr>
        <p:spPr>
          <a:xfrm>
            <a:off x="6284409" y="6295814"/>
            <a:ext cx="0" cy="27798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箭头连接符 116"/>
          <p:cNvCxnSpPr/>
          <p:nvPr/>
        </p:nvCxnSpPr>
        <p:spPr>
          <a:xfrm>
            <a:off x="5084689" y="5868367"/>
            <a:ext cx="0" cy="705427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/>
          <p:cNvCxnSpPr/>
          <p:nvPr/>
        </p:nvCxnSpPr>
        <p:spPr>
          <a:xfrm>
            <a:off x="5638394" y="1098371"/>
            <a:ext cx="19767" cy="5475423"/>
          </a:xfrm>
          <a:prstGeom prst="straightConnector1">
            <a:avLst/>
          </a:prstGeom>
          <a:ln w="6350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/>
              <a:t>TrustieGit</a:t>
            </a:r>
            <a:r>
              <a:rPr lang="zh-CN" altLang="en-US" b="1" dirty="0"/>
              <a:t>指南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457200" y="1008993"/>
            <a:ext cx="8229600" cy="5759942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（小组成员</a:t>
            </a:r>
            <a:r>
              <a:rPr lang="en-US" altLang="zh-CN" sz="1800" dirty="0"/>
              <a:t>A</a:t>
            </a:r>
            <a:r>
              <a:rPr lang="zh-CN" altLang="en-US" sz="1800" dirty="0"/>
              <a:t>）推送代码至新分支（</a:t>
            </a:r>
            <a:r>
              <a:rPr lang="en-US" altLang="zh-CN" sz="1800" dirty="0"/>
              <a:t>b1</a:t>
            </a:r>
            <a:r>
              <a:rPr lang="zh-CN" altLang="en-US" sz="1800" dirty="0"/>
              <a:t>）</a:t>
            </a:r>
            <a:endParaRPr lang="en-US" altLang="zh-CN" sz="1800" dirty="0"/>
          </a:p>
          <a:p>
            <a:pPr lvl="2"/>
            <a:r>
              <a:rPr lang="zh-CN" altLang="en-US" sz="1600" dirty="0">
                <a:sym typeface="Wingdings" panose="05000000000000000000" pitchFamily="2" charset="2"/>
              </a:rPr>
              <a:t>在</a:t>
            </a:r>
            <a:r>
              <a:rPr lang="en-US" altLang="zh-CN" sz="1600" dirty="0">
                <a:sym typeface="Wingdings" panose="05000000000000000000" pitchFamily="2" charset="2"/>
              </a:rPr>
              <a:t>b1</a:t>
            </a:r>
            <a:r>
              <a:rPr lang="zh-CN" altLang="en-US" sz="1600" dirty="0">
                <a:sym typeface="Wingdings" panose="05000000000000000000" pitchFamily="2" charset="2"/>
              </a:rPr>
              <a:t>分支修改</a:t>
            </a:r>
            <a:r>
              <a:rPr lang="en-US" altLang="zh-CN" sz="1600" dirty="0">
                <a:sym typeface="Wingdings" panose="05000000000000000000" pitchFamily="2" charset="2"/>
              </a:rPr>
              <a:t>readme.txt</a:t>
            </a:r>
            <a:r>
              <a:rPr lang="zh-CN" altLang="en-US" sz="1600" dirty="0">
                <a:sym typeface="Wingdings" panose="05000000000000000000" pitchFamily="2" charset="2"/>
              </a:rPr>
              <a:t>文件，并推送到</a:t>
            </a:r>
            <a:r>
              <a:rPr lang="en-US" altLang="zh-CN" sz="1600" dirty="0">
                <a:sym typeface="Wingdings" panose="05000000000000000000" pitchFamily="2" charset="2"/>
              </a:rPr>
              <a:t>b1</a:t>
            </a:r>
            <a:r>
              <a:rPr lang="zh-CN" altLang="en-US" sz="1600" dirty="0">
                <a:sym typeface="Wingdings" panose="05000000000000000000" pitchFamily="2" charset="2"/>
              </a:rPr>
              <a:t>分支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    1</a:t>
            </a:r>
            <a:r>
              <a:rPr lang="zh-CN" altLang="en-US" sz="1600" dirty="0">
                <a:sym typeface="Wingdings" panose="05000000000000000000" pitchFamily="2" charset="2"/>
              </a:rPr>
              <a:t>、修改</a:t>
            </a:r>
            <a:r>
              <a:rPr lang="en-US" altLang="zh-CN" sz="1600" dirty="0">
                <a:sym typeface="Wingdings" panose="05000000000000000000" pitchFamily="2" charset="2"/>
              </a:rPr>
              <a:t>readme.txt</a:t>
            </a:r>
            <a:r>
              <a:rPr lang="zh-CN" altLang="en-US" sz="1600" dirty="0">
                <a:sym typeface="Wingdings" panose="05000000000000000000" pitchFamily="2" charset="2"/>
              </a:rPr>
              <a:t>文件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    2</a:t>
            </a:r>
            <a:r>
              <a:rPr lang="zh-CN" altLang="en-US" sz="1600" dirty="0">
                <a:sym typeface="Wingdings" panose="05000000000000000000" pitchFamily="2" charset="2"/>
              </a:rPr>
              <a:t>、右键</a:t>
            </a:r>
            <a:r>
              <a:rPr lang="en-US" altLang="zh-CN" sz="1600" dirty="0">
                <a:sym typeface="Wingdings" panose="05000000000000000000" pitchFamily="2" charset="2"/>
              </a:rPr>
              <a:t></a:t>
            </a:r>
            <a:r>
              <a:rPr lang="en-US" altLang="zh-CN" sz="1600" dirty="0" err="1">
                <a:solidFill>
                  <a:srgbClr val="FF0000"/>
                </a:solidFill>
                <a:sym typeface="Wingdings" panose="05000000000000000000" pitchFamily="2" charset="2"/>
              </a:rPr>
              <a:t>Git</a:t>
            </a:r>
            <a:r>
              <a:rPr lang="en-US" altLang="zh-CN" sz="1600" dirty="0">
                <a:solidFill>
                  <a:srgbClr val="FF0000"/>
                </a:solidFill>
                <a:sym typeface="Wingdings" panose="05000000000000000000" pitchFamily="2" charset="2"/>
              </a:rPr>
              <a:t> commit -&gt;</a:t>
            </a:r>
            <a:r>
              <a:rPr lang="zh-CN" alt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“</a:t>
            </a:r>
            <a:r>
              <a:rPr lang="en-US" altLang="zh-CN" sz="1600" dirty="0">
                <a:solidFill>
                  <a:srgbClr val="FF0000"/>
                </a:solidFill>
                <a:sym typeface="Wingdings" panose="05000000000000000000" pitchFamily="2" charset="2"/>
              </a:rPr>
              <a:t>b1</a:t>
            </a:r>
            <a:r>
              <a:rPr lang="zh-CN" alt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”</a:t>
            </a:r>
            <a:r>
              <a:rPr lang="en-US" altLang="zh-CN" sz="1600" dirty="0">
                <a:sym typeface="Wingdings" panose="05000000000000000000" pitchFamily="2" charset="2"/>
              </a:rPr>
              <a:t> </a:t>
            </a:r>
            <a:r>
              <a:rPr lang="zh-CN" altLang="en-US" sz="1600" dirty="0">
                <a:sym typeface="Wingdings" panose="05000000000000000000" pitchFamily="2" charset="2"/>
              </a:rPr>
              <a:t>如左图，点击“</a:t>
            </a:r>
            <a:r>
              <a:rPr lang="en-US" altLang="zh-CN" sz="1600" dirty="0">
                <a:sym typeface="Wingdings" panose="05000000000000000000" pitchFamily="2" charset="2"/>
              </a:rPr>
              <a:t>ok</a:t>
            </a:r>
            <a:r>
              <a:rPr lang="zh-CN" altLang="en-US" sz="1600" dirty="0">
                <a:sym typeface="Wingdings" panose="05000000000000000000" pitchFamily="2" charset="2"/>
              </a:rPr>
              <a:t>”后如右图，点击</a:t>
            </a:r>
            <a:r>
              <a:rPr lang="en-US" altLang="zh-CN" sz="1600" dirty="0">
                <a:sym typeface="Wingdings" panose="05000000000000000000" pitchFamily="2" charset="2"/>
              </a:rPr>
              <a:t>”push”</a:t>
            </a:r>
            <a:r>
              <a:rPr lang="zh-CN" altLang="en-US" sz="1600" dirty="0">
                <a:sym typeface="Wingdings" panose="05000000000000000000" pitchFamily="2" charset="2"/>
              </a:rPr>
              <a:t>按钮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zh-CN" sz="1800" dirty="0"/>
          </a:p>
          <a:p>
            <a:pPr marL="457200" lvl="1" indent="0">
              <a:buNone/>
            </a:pPr>
            <a:r>
              <a:rPr lang="en-US" altLang="zh-CN" sz="1800" dirty="0"/>
              <a:t>	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2576512"/>
            <a:ext cx="4019550" cy="38576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544" y="2572859"/>
            <a:ext cx="3367087" cy="386127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/>
              <a:t>TrustieGit</a:t>
            </a:r>
            <a:r>
              <a:rPr lang="zh-CN" altLang="en-US" b="1" dirty="0"/>
              <a:t>指南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457200" y="1008993"/>
            <a:ext cx="8229600" cy="5759942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（小组成员</a:t>
            </a:r>
            <a:r>
              <a:rPr lang="en-US" altLang="zh-CN" sz="1800" dirty="0"/>
              <a:t>A</a:t>
            </a:r>
            <a:r>
              <a:rPr lang="zh-CN" altLang="en-US" sz="1800" dirty="0"/>
              <a:t>）推送代码至新分支（</a:t>
            </a:r>
            <a:r>
              <a:rPr lang="en-US" altLang="zh-CN" sz="1800" dirty="0"/>
              <a:t>b1</a:t>
            </a:r>
            <a:r>
              <a:rPr lang="zh-CN" altLang="en-US" sz="1800" dirty="0"/>
              <a:t>）</a:t>
            </a:r>
            <a:endParaRPr lang="en-US" altLang="zh-CN" sz="1800" dirty="0"/>
          </a:p>
          <a:p>
            <a:pPr lvl="2"/>
            <a:r>
              <a:rPr lang="zh-CN" altLang="en-US" sz="1600" dirty="0">
                <a:sym typeface="Wingdings" panose="05000000000000000000" pitchFamily="2" charset="2"/>
              </a:rPr>
              <a:t>在</a:t>
            </a:r>
            <a:r>
              <a:rPr lang="en-US" altLang="zh-CN" sz="1600" dirty="0">
                <a:sym typeface="Wingdings" panose="05000000000000000000" pitchFamily="2" charset="2"/>
              </a:rPr>
              <a:t>b1</a:t>
            </a:r>
            <a:r>
              <a:rPr lang="zh-CN" altLang="en-US" sz="1600" dirty="0">
                <a:sym typeface="Wingdings" panose="05000000000000000000" pitchFamily="2" charset="2"/>
              </a:rPr>
              <a:t>分支修改</a:t>
            </a:r>
            <a:r>
              <a:rPr lang="en-US" altLang="zh-CN" sz="1600" dirty="0">
                <a:sym typeface="Wingdings" panose="05000000000000000000" pitchFamily="2" charset="2"/>
              </a:rPr>
              <a:t>readme.txt</a:t>
            </a:r>
            <a:r>
              <a:rPr lang="zh-CN" altLang="en-US" sz="1600" dirty="0">
                <a:sym typeface="Wingdings" panose="05000000000000000000" pitchFamily="2" charset="2"/>
              </a:rPr>
              <a:t>文件，并推送到</a:t>
            </a:r>
            <a:r>
              <a:rPr lang="en-US" altLang="zh-CN" sz="1600" dirty="0">
                <a:sym typeface="Wingdings" panose="05000000000000000000" pitchFamily="2" charset="2"/>
              </a:rPr>
              <a:t>b1</a:t>
            </a:r>
            <a:r>
              <a:rPr lang="zh-CN" altLang="en-US" sz="1600" dirty="0">
                <a:sym typeface="Wingdings" panose="05000000000000000000" pitchFamily="2" charset="2"/>
              </a:rPr>
              <a:t>分支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    3</a:t>
            </a:r>
            <a:r>
              <a:rPr lang="zh-CN" altLang="en-US" sz="1600" dirty="0">
                <a:sym typeface="Wingdings" panose="05000000000000000000" pitchFamily="2" charset="2"/>
              </a:rPr>
              <a:t>、输入用户名和密码后，如下图</a:t>
            </a:r>
            <a:r>
              <a:rPr lang="en-US" altLang="zh-CN" sz="1600" dirty="0">
                <a:sym typeface="Wingdings" panose="05000000000000000000" pitchFamily="2" charset="2"/>
              </a:rPr>
              <a:t>push</a:t>
            </a:r>
            <a:r>
              <a:rPr lang="zh-CN" altLang="en-US" sz="1600" dirty="0">
                <a:sym typeface="Wingdings" panose="05000000000000000000" pitchFamily="2" charset="2"/>
              </a:rPr>
              <a:t>成功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zh-CN" sz="1800" dirty="0"/>
          </a:p>
          <a:p>
            <a:pPr marL="457200" lvl="1" indent="0">
              <a:buNone/>
            </a:pPr>
            <a:r>
              <a:rPr lang="en-US" altLang="zh-CN" sz="1800" dirty="0"/>
              <a:t>	</a:t>
            </a:r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r>
              <a:rPr lang="zh-CN" altLang="en-US" sz="1800" dirty="0"/>
              <a:t>（小组成员</a:t>
            </a:r>
            <a:r>
              <a:rPr lang="en-US" altLang="zh-CN" sz="1800" dirty="0"/>
              <a:t>B</a:t>
            </a:r>
            <a:r>
              <a:rPr lang="zh-CN" altLang="en-US" sz="1800" dirty="0"/>
              <a:t>）推送代码至新分支（</a:t>
            </a:r>
            <a:r>
              <a:rPr lang="en-US" altLang="zh-CN" sz="1800" dirty="0"/>
              <a:t>b2</a:t>
            </a:r>
            <a:r>
              <a:rPr lang="zh-CN" altLang="en-US" sz="1800" dirty="0"/>
              <a:t>）</a:t>
            </a:r>
            <a:endParaRPr lang="en-US" altLang="zh-CN" sz="1800" dirty="0"/>
          </a:p>
          <a:p>
            <a:pPr lvl="2"/>
            <a:r>
              <a:rPr lang="zh-CN" altLang="en-US" sz="1600" dirty="0">
                <a:sym typeface="Wingdings" panose="05000000000000000000" pitchFamily="2" charset="2"/>
              </a:rPr>
              <a:t>在</a:t>
            </a:r>
            <a:r>
              <a:rPr lang="en-US" altLang="zh-CN" sz="1600" dirty="0">
                <a:sym typeface="Wingdings" panose="05000000000000000000" pitchFamily="2" charset="2"/>
              </a:rPr>
              <a:t>b2</a:t>
            </a:r>
            <a:r>
              <a:rPr lang="zh-CN" altLang="en-US" sz="1600" dirty="0">
                <a:sym typeface="Wingdings" panose="05000000000000000000" pitchFamily="2" charset="2"/>
              </a:rPr>
              <a:t>分支修改</a:t>
            </a:r>
            <a:r>
              <a:rPr lang="en-US" altLang="zh-CN" sz="1600" dirty="0">
                <a:sym typeface="Wingdings" panose="05000000000000000000" pitchFamily="2" charset="2"/>
              </a:rPr>
              <a:t>readme.txt</a:t>
            </a:r>
            <a:r>
              <a:rPr lang="zh-CN" altLang="en-US" sz="1600" dirty="0">
                <a:sym typeface="Wingdings" panose="05000000000000000000" pitchFamily="2" charset="2"/>
              </a:rPr>
              <a:t>文件，并推送到</a:t>
            </a:r>
            <a:r>
              <a:rPr lang="en-US" altLang="zh-CN" sz="1600" dirty="0">
                <a:sym typeface="Wingdings" panose="05000000000000000000" pitchFamily="2" charset="2"/>
              </a:rPr>
              <a:t>b2</a:t>
            </a:r>
            <a:r>
              <a:rPr lang="zh-CN" altLang="en-US" sz="1600" dirty="0">
                <a:sym typeface="Wingdings" panose="05000000000000000000" pitchFamily="2" charset="2"/>
              </a:rPr>
              <a:t>分支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    1</a:t>
            </a:r>
            <a:r>
              <a:rPr lang="zh-CN" altLang="en-US" sz="1600" dirty="0">
                <a:sym typeface="Wingdings" panose="05000000000000000000" pitchFamily="2" charset="2"/>
              </a:rPr>
              <a:t>、方法与组员</a:t>
            </a:r>
            <a:r>
              <a:rPr lang="en-US" altLang="zh-CN" sz="1600" dirty="0">
                <a:sym typeface="Wingdings" panose="05000000000000000000" pitchFamily="2" charset="2"/>
              </a:rPr>
              <a:t>A</a:t>
            </a:r>
            <a:r>
              <a:rPr lang="zh-CN" altLang="en-US" sz="1600" dirty="0">
                <a:sym typeface="Wingdings" panose="05000000000000000000" pitchFamily="2" charset="2"/>
              </a:rPr>
              <a:t>一致</a:t>
            </a:r>
            <a:endParaRPr lang="en-US" altLang="zh-CN" sz="1800" dirty="0"/>
          </a:p>
          <a:p>
            <a:endParaRPr lang="en-US" altLang="zh-CN" sz="1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187" y="1997158"/>
            <a:ext cx="3876318" cy="333272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 err="1"/>
              <a:t>Git</a:t>
            </a:r>
            <a:r>
              <a:rPr lang="zh-CN" altLang="en-US" b="1" dirty="0"/>
              <a:t>版本库的原理</a:t>
            </a:r>
          </a:p>
        </p:txBody>
      </p:sp>
      <p:sp>
        <p:nvSpPr>
          <p:cNvPr id="4" name="AutoShape 2" descr="https://pic4.zhimg.com/20325cc9e4c6ebde6b529dcbde7d5687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71" y="1285102"/>
            <a:ext cx="494270" cy="494270"/>
          </a:xfrm>
        </p:spPr>
      </p:pic>
      <p:sp>
        <p:nvSpPr>
          <p:cNvPr id="7" name="文本框 6"/>
          <p:cNvSpPr txBox="1"/>
          <p:nvPr/>
        </p:nvSpPr>
        <p:spPr>
          <a:xfrm>
            <a:off x="3445336" y="965923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组长</a:t>
            </a:r>
          </a:p>
        </p:txBody>
      </p:sp>
      <p:pic>
        <p:nvPicPr>
          <p:cNvPr id="8" name="内容占位符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0131" y="1258089"/>
            <a:ext cx="494270" cy="4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5784880" y="944483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组员</a:t>
            </a:r>
          </a:p>
        </p:txBody>
      </p:sp>
      <p:cxnSp>
        <p:nvCxnSpPr>
          <p:cNvPr id="11" name="直接箭头连接符 10"/>
          <p:cNvCxnSpPr>
            <a:stCxn id="29" idx="2"/>
            <a:endCxn id="41" idx="0"/>
          </p:cNvCxnSpPr>
          <p:nvPr/>
        </p:nvCxnSpPr>
        <p:spPr>
          <a:xfrm>
            <a:off x="5088545" y="2036403"/>
            <a:ext cx="10728" cy="1047933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2239045" y="2173801"/>
            <a:ext cx="1090800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创建版本库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push</a:t>
            </a:r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代码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393931" y="2591752"/>
            <a:ext cx="1091339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develop</a:t>
            </a:r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分支</a:t>
            </a:r>
          </a:p>
        </p:txBody>
      </p:sp>
      <p:cxnSp>
        <p:nvCxnSpPr>
          <p:cNvPr id="16" name="直接箭头连接符 15"/>
          <p:cNvCxnSpPr>
            <a:stCxn id="33" idx="2"/>
            <a:endCxn id="21" idx="0"/>
          </p:cNvCxnSpPr>
          <p:nvPr/>
        </p:nvCxnSpPr>
        <p:spPr>
          <a:xfrm flipH="1">
            <a:off x="6277267" y="2036402"/>
            <a:ext cx="1883" cy="151798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/>
        </p:nvSpPr>
        <p:spPr>
          <a:xfrm>
            <a:off x="5818184" y="3554387"/>
            <a:ext cx="918165" cy="470536"/>
          </a:xfrm>
          <a:prstGeom prst="round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</a:t>
            </a:r>
            <a:endParaRPr lang="en-US" altLang="zh-CN" sz="1200" b="0" dirty="0">
              <a:solidFill>
                <a:schemeClr val="accent6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cxnSp>
        <p:nvCxnSpPr>
          <p:cNvPr id="23" name="直接箭头连接符 22"/>
          <p:cNvCxnSpPr>
            <a:endCxn id="12" idx="0"/>
          </p:cNvCxnSpPr>
          <p:nvPr/>
        </p:nvCxnSpPr>
        <p:spPr>
          <a:xfrm>
            <a:off x="2774658" y="2038859"/>
            <a:ext cx="9787" cy="134942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28" idx="2"/>
            <a:endCxn id="14" idx="0"/>
          </p:cNvCxnSpPr>
          <p:nvPr/>
        </p:nvCxnSpPr>
        <p:spPr>
          <a:xfrm>
            <a:off x="3939601" y="2036404"/>
            <a:ext cx="0" cy="55534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2291877" y="1728627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master</a:t>
            </a:r>
            <a:endParaRPr lang="zh-CN" altLang="en-US" sz="1400" dirty="0">
              <a:solidFill>
                <a:schemeClr val="tx1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445331" y="1728627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develop</a:t>
            </a:r>
            <a:endParaRPr lang="zh-CN" altLang="en-US" sz="1400" dirty="0">
              <a:solidFill>
                <a:schemeClr val="tx1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94275" y="1728626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784880" y="1728625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4645912" y="3084336"/>
            <a:ext cx="906722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cxnSp>
        <p:nvCxnSpPr>
          <p:cNvPr id="47" name="直接箭头连接符 46"/>
          <p:cNvCxnSpPr>
            <a:endCxn id="89" idx="0"/>
          </p:cNvCxnSpPr>
          <p:nvPr/>
        </p:nvCxnSpPr>
        <p:spPr>
          <a:xfrm flipH="1">
            <a:off x="2774658" y="2644337"/>
            <a:ext cx="9787" cy="260402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endCxn id="14" idx="1"/>
          </p:cNvCxnSpPr>
          <p:nvPr/>
        </p:nvCxnSpPr>
        <p:spPr>
          <a:xfrm flipV="1">
            <a:off x="2784445" y="2827020"/>
            <a:ext cx="609486" cy="14655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endCxn id="41" idx="1"/>
          </p:cNvCxnSpPr>
          <p:nvPr/>
        </p:nvCxnSpPr>
        <p:spPr>
          <a:xfrm flipV="1">
            <a:off x="3937569" y="3319604"/>
            <a:ext cx="708343" cy="14656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3937569" y="3062288"/>
            <a:ext cx="7914" cy="984683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>
            <a:endCxn id="21" idx="1"/>
          </p:cNvCxnSpPr>
          <p:nvPr/>
        </p:nvCxnSpPr>
        <p:spPr>
          <a:xfrm flipV="1">
            <a:off x="3945483" y="3789655"/>
            <a:ext cx="1872701" cy="16219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圆角矩形 60"/>
          <p:cNvSpPr/>
          <p:nvPr/>
        </p:nvSpPr>
        <p:spPr>
          <a:xfrm>
            <a:off x="4653826" y="4046971"/>
            <a:ext cx="906722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提交、</a:t>
            </a:r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push</a:t>
            </a:r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代码</a:t>
            </a:r>
          </a:p>
        </p:txBody>
      </p:sp>
      <p:sp>
        <p:nvSpPr>
          <p:cNvPr id="62" name="圆角矩形 61"/>
          <p:cNvSpPr/>
          <p:nvPr/>
        </p:nvSpPr>
        <p:spPr>
          <a:xfrm>
            <a:off x="5820036" y="4777829"/>
            <a:ext cx="928747" cy="470536"/>
          </a:xfrm>
          <a:prstGeom prst="round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提交、</a:t>
            </a:r>
            <a:r>
              <a:rPr lang="en-US" altLang="zh-CN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push</a:t>
            </a:r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代码</a:t>
            </a:r>
          </a:p>
        </p:txBody>
      </p:sp>
      <p:cxnSp>
        <p:nvCxnSpPr>
          <p:cNvPr id="66" name="直接箭头连接符 65"/>
          <p:cNvCxnSpPr>
            <a:stCxn id="41" idx="2"/>
            <a:endCxn id="61" idx="0"/>
          </p:cNvCxnSpPr>
          <p:nvPr/>
        </p:nvCxnSpPr>
        <p:spPr>
          <a:xfrm>
            <a:off x="5099273" y="3554872"/>
            <a:ext cx="7914" cy="492099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21" idx="2"/>
            <a:endCxn id="62" idx="0"/>
          </p:cNvCxnSpPr>
          <p:nvPr/>
        </p:nvCxnSpPr>
        <p:spPr>
          <a:xfrm>
            <a:off x="6277267" y="4024923"/>
            <a:ext cx="7143" cy="752906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61" idx="1"/>
            <a:endCxn id="73" idx="3"/>
          </p:cNvCxnSpPr>
          <p:nvPr/>
        </p:nvCxnSpPr>
        <p:spPr>
          <a:xfrm flipH="1">
            <a:off x="4349342" y="4282239"/>
            <a:ext cx="304484" cy="83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圆角矩形 72"/>
          <p:cNvSpPr/>
          <p:nvPr/>
        </p:nvSpPr>
        <p:spPr>
          <a:xfrm>
            <a:off x="3542289" y="4047803"/>
            <a:ext cx="807053" cy="470536"/>
          </a:xfrm>
          <a:prstGeom prst="roundRect">
            <a:avLst/>
          </a:prstGeom>
          <a:solidFill>
            <a:srgbClr val="C00000"/>
          </a:solidFill>
          <a:ln w="25400">
            <a:noFill/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合并分支</a:t>
            </a:r>
          </a:p>
        </p:txBody>
      </p:sp>
      <p:cxnSp>
        <p:nvCxnSpPr>
          <p:cNvPr id="82" name="直接箭头连接符 81"/>
          <p:cNvCxnSpPr/>
          <p:nvPr/>
        </p:nvCxnSpPr>
        <p:spPr>
          <a:xfrm>
            <a:off x="3941076" y="4513988"/>
            <a:ext cx="0" cy="27305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圆角矩形 82"/>
          <p:cNvSpPr/>
          <p:nvPr/>
        </p:nvSpPr>
        <p:spPr>
          <a:xfrm>
            <a:off x="3545266" y="4782811"/>
            <a:ext cx="804077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解决冲突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合并分支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87" name="直接箭头连接符 86"/>
          <p:cNvCxnSpPr>
            <a:stCxn id="62" idx="1"/>
            <a:endCxn id="83" idx="3"/>
          </p:cNvCxnSpPr>
          <p:nvPr/>
        </p:nvCxnSpPr>
        <p:spPr>
          <a:xfrm flipH="1">
            <a:off x="4349343" y="5013097"/>
            <a:ext cx="1470693" cy="498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圆角矩形 88"/>
          <p:cNvSpPr/>
          <p:nvPr/>
        </p:nvSpPr>
        <p:spPr>
          <a:xfrm>
            <a:off x="2404305" y="5248365"/>
            <a:ext cx="740705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合并</a:t>
            </a:r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develop</a:t>
            </a:r>
            <a:endParaRPr lang="zh-CN" altLang="en-US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93" name="直接箭头连接符 92"/>
          <p:cNvCxnSpPr/>
          <p:nvPr/>
        </p:nvCxnSpPr>
        <p:spPr>
          <a:xfrm>
            <a:off x="3948867" y="5248365"/>
            <a:ext cx="0" cy="1325429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箭头连接符 94"/>
          <p:cNvCxnSpPr/>
          <p:nvPr/>
        </p:nvCxnSpPr>
        <p:spPr>
          <a:xfrm flipH="1">
            <a:off x="3161562" y="5492785"/>
            <a:ext cx="799662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箭头连接符 96"/>
          <p:cNvCxnSpPr>
            <a:endCxn id="102" idx="1"/>
          </p:cNvCxnSpPr>
          <p:nvPr/>
        </p:nvCxnSpPr>
        <p:spPr>
          <a:xfrm flipV="1">
            <a:off x="3962516" y="5644303"/>
            <a:ext cx="691310" cy="456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/>
          <p:cNvCxnSpPr>
            <a:stCxn id="61" idx="2"/>
            <a:endCxn id="102" idx="0"/>
          </p:cNvCxnSpPr>
          <p:nvPr/>
        </p:nvCxnSpPr>
        <p:spPr>
          <a:xfrm>
            <a:off x="5107187" y="4517507"/>
            <a:ext cx="0" cy="89152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圆角矩形 101"/>
          <p:cNvSpPr/>
          <p:nvPr/>
        </p:nvSpPr>
        <p:spPr>
          <a:xfrm>
            <a:off x="4653826" y="5409035"/>
            <a:ext cx="906722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Pull</a:t>
            </a:r>
          </a:p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最新代码</a:t>
            </a:r>
          </a:p>
        </p:txBody>
      </p:sp>
      <p:sp>
        <p:nvSpPr>
          <p:cNvPr id="106" name="圆角矩形 105"/>
          <p:cNvSpPr/>
          <p:nvPr/>
        </p:nvSpPr>
        <p:spPr>
          <a:xfrm>
            <a:off x="5831048" y="5825278"/>
            <a:ext cx="906722" cy="470536"/>
          </a:xfrm>
          <a:prstGeom prst="round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en-US" altLang="zh-CN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Pull</a:t>
            </a:r>
          </a:p>
          <a:p>
            <a:pPr marL="0" lvl="1"/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最新代码</a:t>
            </a:r>
          </a:p>
        </p:txBody>
      </p:sp>
      <p:cxnSp>
        <p:nvCxnSpPr>
          <p:cNvPr id="107" name="直接箭头连接符 106"/>
          <p:cNvCxnSpPr/>
          <p:nvPr/>
        </p:nvCxnSpPr>
        <p:spPr>
          <a:xfrm>
            <a:off x="3955692" y="6064237"/>
            <a:ext cx="1863324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箭头连接符 109"/>
          <p:cNvCxnSpPr>
            <a:endCxn id="106" idx="0"/>
          </p:cNvCxnSpPr>
          <p:nvPr/>
        </p:nvCxnSpPr>
        <p:spPr>
          <a:xfrm>
            <a:off x="6280838" y="5248365"/>
            <a:ext cx="3571" cy="576913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箭头连接符 112"/>
          <p:cNvCxnSpPr/>
          <p:nvPr/>
        </p:nvCxnSpPr>
        <p:spPr>
          <a:xfrm>
            <a:off x="2784445" y="5718901"/>
            <a:ext cx="0" cy="854893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箭头连接符 114"/>
          <p:cNvCxnSpPr/>
          <p:nvPr/>
        </p:nvCxnSpPr>
        <p:spPr>
          <a:xfrm>
            <a:off x="6284409" y="6295814"/>
            <a:ext cx="0" cy="27798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箭头连接符 116"/>
          <p:cNvCxnSpPr/>
          <p:nvPr/>
        </p:nvCxnSpPr>
        <p:spPr>
          <a:xfrm>
            <a:off x="5084689" y="5868367"/>
            <a:ext cx="0" cy="705427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/>
          <p:cNvCxnSpPr/>
          <p:nvPr/>
        </p:nvCxnSpPr>
        <p:spPr>
          <a:xfrm>
            <a:off x="5638394" y="1098371"/>
            <a:ext cx="19767" cy="5475423"/>
          </a:xfrm>
          <a:prstGeom prst="straightConnector1">
            <a:avLst/>
          </a:prstGeom>
          <a:ln w="6350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/>
              <a:t>TrustieGit</a:t>
            </a:r>
            <a:r>
              <a:rPr lang="zh-CN" altLang="en-US" b="1" dirty="0"/>
              <a:t>指南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457200" y="1008993"/>
            <a:ext cx="8229600" cy="5759942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（项目管理员</a:t>
            </a:r>
            <a:r>
              <a:rPr lang="en-US" altLang="zh-CN" sz="1800" dirty="0"/>
              <a:t>/</a:t>
            </a:r>
            <a:r>
              <a:rPr lang="zh-CN" altLang="en-US" sz="1800" dirty="0"/>
              <a:t>组长）分支合并及解决冲突</a:t>
            </a:r>
            <a:endParaRPr lang="en-US" altLang="zh-CN" sz="1800" dirty="0"/>
          </a:p>
          <a:p>
            <a:pPr lvl="2"/>
            <a:r>
              <a:rPr lang="zh-CN" altLang="en-US" sz="1600" dirty="0">
                <a:sym typeface="Wingdings" panose="05000000000000000000" pitchFamily="2" charset="2"/>
              </a:rPr>
              <a:t>将</a:t>
            </a:r>
            <a:r>
              <a:rPr lang="en-US" altLang="zh-CN" sz="1600" dirty="0">
                <a:sym typeface="Wingdings" panose="05000000000000000000" pitchFamily="2" charset="2"/>
              </a:rPr>
              <a:t>b1</a:t>
            </a:r>
            <a:r>
              <a:rPr lang="zh-CN" altLang="en-US" sz="1600" dirty="0">
                <a:sym typeface="Wingdings" panose="05000000000000000000" pitchFamily="2" charset="2"/>
              </a:rPr>
              <a:t>分支合并到</a:t>
            </a:r>
            <a:r>
              <a:rPr lang="en-US" altLang="zh-CN" sz="1600" dirty="0">
                <a:sym typeface="Wingdings" panose="05000000000000000000" pitchFamily="2" charset="2"/>
              </a:rPr>
              <a:t>develop</a:t>
            </a:r>
            <a:r>
              <a:rPr lang="zh-CN" altLang="en-US" sz="1600" dirty="0">
                <a:sym typeface="Wingdings" panose="05000000000000000000" pitchFamily="2" charset="2"/>
              </a:rPr>
              <a:t>分支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    1</a:t>
            </a:r>
            <a:r>
              <a:rPr lang="zh-CN" altLang="en-US" sz="1600" dirty="0">
                <a:sym typeface="Wingdings" panose="05000000000000000000" pitchFamily="2" charset="2"/>
              </a:rPr>
              <a:t>、切换到</a:t>
            </a:r>
            <a:r>
              <a:rPr lang="en-US" altLang="zh-CN" sz="1600" dirty="0">
                <a:sym typeface="Wingdings" panose="05000000000000000000" pitchFamily="2" charset="2"/>
              </a:rPr>
              <a:t>develop</a:t>
            </a:r>
            <a:r>
              <a:rPr lang="zh-CN" altLang="en-US" sz="1600" dirty="0">
                <a:sym typeface="Wingdings" panose="05000000000000000000" pitchFamily="2" charset="2"/>
              </a:rPr>
              <a:t>分支，右键</a:t>
            </a:r>
            <a:r>
              <a:rPr lang="en-US" altLang="zh-CN" sz="1600" dirty="0">
                <a:sym typeface="Wingdings" panose="05000000000000000000" pitchFamily="2" charset="2"/>
              </a:rPr>
              <a:t></a:t>
            </a:r>
            <a:r>
              <a:rPr lang="en-US" altLang="zh-CN" sz="1600" dirty="0" err="1">
                <a:sym typeface="Wingdings" panose="05000000000000000000" pitchFamily="2" charset="2"/>
              </a:rPr>
              <a:t>TortoiseGit</a:t>
            </a:r>
            <a:r>
              <a:rPr lang="en-US" altLang="zh-CN" sz="1600" dirty="0">
                <a:sym typeface="Wingdings" panose="05000000000000000000" pitchFamily="2" charset="2"/>
              </a:rPr>
              <a:t> Switch Checkout</a:t>
            </a:r>
            <a:r>
              <a:rPr lang="zh-CN" altLang="en-US" sz="1600" dirty="0">
                <a:sym typeface="Wingdings" panose="05000000000000000000" pitchFamily="2" charset="2"/>
              </a:rPr>
              <a:t>，选择</a:t>
            </a:r>
            <a:r>
              <a:rPr lang="en-US" altLang="zh-CN" sz="1600" dirty="0">
                <a:sym typeface="Wingdings" panose="05000000000000000000" pitchFamily="2" charset="2"/>
              </a:rPr>
              <a:t>develop</a:t>
            </a:r>
            <a:r>
              <a:rPr lang="zh-CN" altLang="en-US" sz="1600" dirty="0">
                <a:sym typeface="Wingdings" panose="05000000000000000000" pitchFamily="2" charset="2"/>
              </a:rPr>
              <a:t>分支，如图左，点击</a:t>
            </a:r>
            <a:r>
              <a:rPr lang="en-US" altLang="zh-CN" sz="1600" dirty="0">
                <a:sym typeface="Wingdings" panose="05000000000000000000" pitchFamily="2" charset="2"/>
              </a:rPr>
              <a:t>”ok”</a:t>
            </a:r>
            <a:r>
              <a:rPr lang="zh-CN" altLang="en-US" sz="1600" dirty="0">
                <a:sym typeface="Wingdings" panose="05000000000000000000" pitchFamily="2" charset="2"/>
              </a:rPr>
              <a:t>，如图右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zh-CN" altLang="en-US" sz="1600" dirty="0">
                <a:sym typeface="Wingdings" panose="05000000000000000000" pitchFamily="2" charset="2"/>
              </a:rPr>
              <a:t>    </a:t>
            </a:r>
            <a:r>
              <a:rPr lang="en-US" altLang="zh-CN" sz="1600" dirty="0">
                <a:sym typeface="Wingdings" panose="05000000000000000000" pitchFamily="2" charset="2"/>
              </a:rPr>
              <a:t>2</a:t>
            </a:r>
            <a:r>
              <a:rPr lang="zh-CN" altLang="en-US" sz="1600" dirty="0">
                <a:sym typeface="Wingdings" panose="05000000000000000000" pitchFamily="2" charset="2"/>
              </a:rPr>
              <a:t>、合并分支：点击“</a:t>
            </a:r>
            <a:r>
              <a:rPr lang="en-US" altLang="zh-CN" sz="1600" dirty="0">
                <a:sym typeface="Wingdings" panose="05000000000000000000" pitchFamily="2" charset="2"/>
              </a:rPr>
              <a:t>merge</a:t>
            </a:r>
            <a:r>
              <a:rPr lang="zh-CN" altLang="en-US" sz="1600" dirty="0">
                <a:sym typeface="Wingdings" panose="05000000000000000000" pitchFamily="2" charset="2"/>
              </a:rPr>
              <a:t>”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zh-CN" sz="1800" dirty="0"/>
          </a:p>
          <a:p>
            <a:pPr marL="457200" lvl="1" indent="0">
              <a:buNone/>
            </a:pPr>
            <a:r>
              <a:rPr lang="en-US" altLang="zh-CN" sz="1800" dirty="0"/>
              <a:t>	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63" y="2798676"/>
            <a:ext cx="4324350" cy="2676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587" y="2780015"/>
            <a:ext cx="4171950" cy="269518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/>
              <a:t>TrustieGit</a:t>
            </a:r>
            <a:r>
              <a:rPr lang="zh-CN" altLang="en-US" b="1" dirty="0"/>
              <a:t>指南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457200" y="1008993"/>
            <a:ext cx="8229600" cy="5759942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（项目管理员</a:t>
            </a:r>
            <a:r>
              <a:rPr lang="en-US" altLang="zh-CN" sz="1800" dirty="0"/>
              <a:t>/</a:t>
            </a:r>
            <a:r>
              <a:rPr lang="zh-CN" altLang="en-US" sz="1800" dirty="0"/>
              <a:t>组长）分支合并及解决冲突</a:t>
            </a:r>
            <a:endParaRPr lang="en-US" altLang="zh-CN" sz="1800" dirty="0"/>
          </a:p>
          <a:p>
            <a:pPr lvl="2"/>
            <a:r>
              <a:rPr lang="zh-CN" altLang="en-US" sz="1600" dirty="0">
                <a:sym typeface="Wingdings" panose="05000000000000000000" pitchFamily="2" charset="2"/>
              </a:rPr>
              <a:t>将</a:t>
            </a:r>
            <a:r>
              <a:rPr lang="en-US" altLang="zh-CN" sz="1600" dirty="0">
                <a:sym typeface="Wingdings" panose="05000000000000000000" pitchFamily="2" charset="2"/>
              </a:rPr>
              <a:t>b1</a:t>
            </a:r>
            <a:r>
              <a:rPr lang="zh-CN" altLang="en-US" sz="1600" dirty="0">
                <a:sym typeface="Wingdings" panose="05000000000000000000" pitchFamily="2" charset="2"/>
              </a:rPr>
              <a:t>分支合并到</a:t>
            </a:r>
            <a:r>
              <a:rPr lang="en-US" altLang="zh-CN" sz="1600" dirty="0">
                <a:sym typeface="Wingdings" panose="05000000000000000000" pitchFamily="2" charset="2"/>
              </a:rPr>
              <a:t>develop</a:t>
            </a:r>
            <a:r>
              <a:rPr lang="zh-CN" altLang="en-US" sz="1600" dirty="0">
                <a:sym typeface="Wingdings" panose="05000000000000000000" pitchFamily="2" charset="2"/>
              </a:rPr>
              <a:t>分支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    2</a:t>
            </a:r>
            <a:r>
              <a:rPr lang="zh-CN" altLang="en-US" sz="1600" dirty="0">
                <a:sym typeface="Wingdings" panose="05000000000000000000" pitchFamily="2" charset="2"/>
              </a:rPr>
              <a:t>、点击“</a:t>
            </a:r>
            <a:r>
              <a:rPr lang="en-US" altLang="zh-CN" sz="1600" dirty="0">
                <a:sym typeface="Wingdings" panose="05000000000000000000" pitchFamily="2" charset="2"/>
              </a:rPr>
              <a:t>merge</a:t>
            </a:r>
            <a:r>
              <a:rPr lang="zh-CN" altLang="en-US" sz="1600" dirty="0">
                <a:sym typeface="Wingdings" panose="05000000000000000000" pitchFamily="2" charset="2"/>
              </a:rPr>
              <a:t>”，选择</a:t>
            </a:r>
            <a:r>
              <a:rPr lang="en-US" altLang="zh-CN" sz="1600" dirty="0">
                <a:sym typeface="Wingdings" panose="05000000000000000000" pitchFamily="2" charset="2"/>
              </a:rPr>
              <a:t>b1</a:t>
            </a:r>
            <a:r>
              <a:rPr lang="zh-CN" altLang="en-US" sz="1600" dirty="0">
                <a:sym typeface="Wingdings" panose="05000000000000000000" pitchFamily="2" charset="2"/>
              </a:rPr>
              <a:t>分支（如图左），合并成功后，如下图右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zh-CN" sz="1800" dirty="0"/>
          </a:p>
          <a:p>
            <a:pPr marL="457200" lvl="1" indent="0">
              <a:buNone/>
            </a:pPr>
            <a:r>
              <a:rPr lang="en-US" altLang="zh-CN" sz="1800" dirty="0"/>
              <a:t>	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01" y="2724270"/>
            <a:ext cx="3438220" cy="30076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51" y="2724270"/>
            <a:ext cx="3843599" cy="300760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 err="1"/>
              <a:t>Git</a:t>
            </a:r>
            <a:r>
              <a:rPr lang="zh-CN" altLang="en-US" b="1" dirty="0"/>
              <a:t>版本库的原理</a:t>
            </a:r>
          </a:p>
        </p:txBody>
      </p:sp>
      <p:sp>
        <p:nvSpPr>
          <p:cNvPr id="4" name="AutoShape 2" descr="https://pic4.zhimg.com/20325cc9e4c6ebde6b529dcbde7d5687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71" y="1285102"/>
            <a:ext cx="494270" cy="494270"/>
          </a:xfrm>
        </p:spPr>
      </p:pic>
      <p:sp>
        <p:nvSpPr>
          <p:cNvPr id="7" name="文本框 6"/>
          <p:cNvSpPr txBox="1"/>
          <p:nvPr/>
        </p:nvSpPr>
        <p:spPr>
          <a:xfrm>
            <a:off x="3445336" y="965923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组长</a:t>
            </a:r>
          </a:p>
        </p:txBody>
      </p:sp>
      <p:pic>
        <p:nvPicPr>
          <p:cNvPr id="8" name="内容占位符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0131" y="1258089"/>
            <a:ext cx="494270" cy="4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5784880" y="944483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组员</a:t>
            </a:r>
          </a:p>
        </p:txBody>
      </p:sp>
      <p:cxnSp>
        <p:nvCxnSpPr>
          <p:cNvPr id="11" name="直接箭头连接符 10"/>
          <p:cNvCxnSpPr>
            <a:stCxn id="29" idx="2"/>
            <a:endCxn id="41" idx="0"/>
          </p:cNvCxnSpPr>
          <p:nvPr/>
        </p:nvCxnSpPr>
        <p:spPr>
          <a:xfrm>
            <a:off x="5088545" y="2036403"/>
            <a:ext cx="10728" cy="1047933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2239045" y="2173801"/>
            <a:ext cx="1090800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创建版本库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push</a:t>
            </a:r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代码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393931" y="2591752"/>
            <a:ext cx="1091339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develop</a:t>
            </a:r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分支</a:t>
            </a:r>
          </a:p>
        </p:txBody>
      </p:sp>
      <p:cxnSp>
        <p:nvCxnSpPr>
          <p:cNvPr id="16" name="直接箭头连接符 15"/>
          <p:cNvCxnSpPr>
            <a:stCxn id="33" idx="2"/>
            <a:endCxn id="21" idx="0"/>
          </p:cNvCxnSpPr>
          <p:nvPr/>
        </p:nvCxnSpPr>
        <p:spPr>
          <a:xfrm flipH="1">
            <a:off x="6277267" y="2036402"/>
            <a:ext cx="1883" cy="151798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/>
        </p:nvSpPr>
        <p:spPr>
          <a:xfrm>
            <a:off x="5818184" y="3554387"/>
            <a:ext cx="918165" cy="470536"/>
          </a:xfrm>
          <a:prstGeom prst="round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</a:t>
            </a:r>
            <a:endParaRPr lang="en-US" altLang="zh-CN" sz="1200" b="0" dirty="0">
              <a:solidFill>
                <a:schemeClr val="accent6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cxnSp>
        <p:nvCxnSpPr>
          <p:cNvPr id="23" name="直接箭头连接符 22"/>
          <p:cNvCxnSpPr>
            <a:endCxn id="12" idx="0"/>
          </p:cNvCxnSpPr>
          <p:nvPr/>
        </p:nvCxnSpPr>
        <p:spPr>
          <a:xfrm>
            <a:off x="2774658" y="2038859"/>
            <a:ext cx="9787" cy="134942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28" idx="2"/>
            <a:endCxn id="14" idx="0"/>
          </p:cNvCxnSpPr>
          <p:nvPr/>
        </p:nvCxnSpPr>
        <p:spPr>
          <a:xfrm>
            <a:off x="3939601" y="2036404"/>
            <a:ext cx="0" cy="55534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2291877" y="1728627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master</a:t>
            </a:r>
            <a:endParaRPr lang="zh-CN" altLang="en-US" sz="1400" dirty="0">
              <a:solidFill>
                <a:schemeClr val="tx1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445331" y="1728627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develop</a:t>
            </a:r>
            <a:endParaRPr lang="zh-CN" altLang="en-US" sz="1400" dirty="0">
              <a:solidFill>
                <a:schemeClr val="tx1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94275" y="1728626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784880" y="1728625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4645912" y="3084336"/>
            <a:ext cx="906722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cxnSp>
        <p:nvCxnSpPr>
          <p:cNvPr id="47" name="直接箭头连接符 46"/>
          <p:cNvCxnSpPr>
            <a:endCxn id="89" idx="0"/>
          </p:cNvCxnSpPr>
          <p:nvPr/>
        </p:nvCxnSpPr>
        <p:spPr>
          <a:xfrm flipH="1">
            <a:off x="2774658" y="2644337"/>
            <a:ext cx="9787" cy="260402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endCxn id="14" idx="1"/>
          </p:cNvCxnSpPr>
          <p:nvPr/>
        </p:nvCxnSpPr>
        <p:spPr>
          <a:xfrm flipV="1">
            <a:off x="2784445" y="2827020"/>
            <a:ext cx="609486" cy="14655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endCxn id="41" idx="1"/>
          </p:cNvCxnSpPr>
          <p:nvPr/>
        </p:nvCxnSpPr>
        <p:spPr>
          <a:xfrm flipV="1">
            <a:off x="3937569" y="3319604"/>
            <a:ext cx="708343" cy="14656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3937569" y="3062288"/>
            <a:ext cx="7914" cy="984683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>
            <a:endCxn id="21" idx="1"/>
          </p:cNvCxnSpPr>
          <p:nvPr/>
        </p:nvCxnSpPr>
        <p:spPr>
          <a:xfrm flipV="1">
            <a:off x="3945483" y="3789655"/>
            <a:ext cx="1872701" cy="16219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圆角矩形 60"/>
          <p:cNvSpPr/>
          <p:nvPr/>
        </p:nvSpPr>
        <p:spPr>
          <a:xfrm>
            <a:off x="4653826" y="4046971"/>
            <a:ext cx="906722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提交、</a:t>
            </a:r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push</a:t>
            </a:r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代码</a:t>
            </a:r>
          </a:p>
        </p:txBody>
      </p:sp>
      <p:sp>
        <p:nvSpPr>
          <p:cNvPr id="62" name="圆角矩形 61"/>
          <p:cNvSpPr/>
          <p:nvPr/>
        </p:nvSpPr>
        <p:spPr>
          <a:xfrm>
            <a:off x="5820036" y="4777829"/>
            <a:ext cx="928747" cy="470536"/>
          </a:xfrm>
          <a:prstGeom prst="round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提交、</a:t>
            </a:r>
            <a:r>
              <a:rPr lang="en-US" altLang="zh-CN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push</a:t>
            </a:r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代码</a:t>
            </a:r>
          </a:p>
        </p:txBody>
      </p:sp>
      <p:cxnSp>
        <p:nvCxnSpPr>
          <p:cNvPr id="66" name="直接箭头连接符 65"/>
          <p:cNvCxnSpPr>
            <a:stCxn id="41" idx="2"/>
            <a:endCxn id="61" idx="0"/>
          </p:cNvCxnSpPr>
          <p:nvPr/>
        </p:nvCxnSpPr>
        <p:spPr>
          <a:xfrm>
            <a:off x="5099273" y="3554872"/>
            <a:ext cx="7914" cy="492099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21" idx="2"/>
            <a:endCxn id="62" idx="0"/>
          </p:cNvCxnSpPr>
          <p:nvPr/>
        </p:nvCxnSpPr>
        <p:spPr>
          <a:xfrm>
            <a:off x="6277267" y="4024923"/>
            <a:ext cx="7143" cy="752906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61" idx="1"/>
            <a:endCxn id="73" idx="3"/>
          </p:cNvCxnSpPr>
          <p:nvPr/>
        </p:nvCxnSpPr>
        <p:spPr>
          <a:xfrm flipH="1">
            <a:off x="4349342" y="4282239"/>
            <a:ext cx="304484" cy="83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圆角矩形 72"/>
          <p:cNvSpPr/>
          <p:nvPr/>
        </p:nvSpPr>
        <p:spPr>
          <a:xfrm>
            <a:off x="3542289" y="4047803"/>
            <a:ext cx="807053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合并分支</a:t>
            </a:r>
          </a:p>
        </p:txBody>
      </p:sp>
      <p:cxnSp>
        <p:nvCxnSpPr>
          <p:cNvPr id="82" name="直接箭头连接符 81"/>
          <p:cNvCxnSpPr/>
          <p:nvPr/>
        </p:nvCxnSpPr>
        <p:spPr>
          <a:xfrm>
            <a:off x="3941076" y="4513988"/>
            <a:ext cx="0" cy="27305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圆角矩形 82"/>
          <p:cNvSpPr/>
          <p:nvPr/>
        </p:nvSpPr>
        <p:spPr>
          <a:xfrm>
            <a:off x="3545266" y="4782811"/>
            <a:ext cx="804077" cy="470536"/>
          </a:xfrm>
          <a:prstGeom prst="roundRect">
            <a:avLst/>
          </a:prstGeom>
          <a:solidFill>
            <a:srgbClr val="C00000"/>
          </a:solidFill>
          <a:ln w="25400">
            <a:noFill/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解决冲突</a:t>
            </a:r>
            <a:endParaRPr lang="en-US" altLang="zh-CN" sz="1200" b="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zh-CN" altLang="en-US" sz="1200" b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合并分支</a:t>
            </a:r>
            <a:endParaRPr lang="en-US" altLang="zh-CN" sz="1200" b="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87" name="直接箭头连接符 86"/>
          <p:cNvCxnSpPr>
            <a:stCxn id="62" idx="1"/>
            <a:endCxn id="83" idx="3"/>
          </p:cNvCxnSpPr>
          <p:nvPr/>
        </p:nvCxnSpPr>
        <p:spPr>
          <a:xfrm flipH="1">
            <a:off x="4349343" y="5013097"/>
            <a:ext cx="1470693" cy="498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圆角矩形 88"/>
          <p:cNvSpPr/>
          <p:nvPr/>
        </p:nvSpPr>
        <p:spPr>
          <a:xfrm>
            <a:off x="2404305" y="5248365"/>
            <a:ext cx="740705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合并</a:t>
            </a:r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develop</a:t>
            </a:r>
            <a:endParaRPr lang="zh-CN" altLang="en-US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93" name="直接箭头连接符 92"/>
          <p:cNvCxnSpPr/>
          <p:nvPr/>
        </p:nvCxnSpPr>
        <p:spPr>
          <a:xfrm>
            <a:off x="3948867" y="5248365"/>
            <a:ext cx="0" cy="1325429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箭头连接符 94"/>
          <p:cNvCxnSpPr/>
          <p:nvPr/>
        </p:nvCxnSpPr>
        <p:spPr>
          <a:xfrm flipH="1">
            <a:off x="3161562" y="5492785"/>
            <a:ext cx="799662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箭头连接符 96"/>
          <p:cNvCxnSpPr>
            <a:endCxn id="102" idx="1"/>
          </p:cNvCxnSpPr>
          <p:nvPr/>
        </p:nvCxnSpPr>
        <p:spPr>
          <a:xfrm flipV="1">
            <a:off x="3962516" y="5644303"/>
            <a:ext cx="691310" cy="456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/>
          <p:cNvCxnSpPr>
            <a:stCxn id="61" idx="2"/>
            <a:endCxn id="102" idx="0"/>
          </p:cNvCxnSpPr>
          <p:nvPr/>
        </p:nvCxnSpPr>
        <p:spPr>
          <a:xfrm>
            <a:off x="5107187" y="4517507"/>
            <a:ext cx="0" cy="89152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圆角矩形 101"/>
          <p:cNvSpPr/>
          <p:nvPr/>
        </p:nvSpPr>
        <p:spPr>
          <a:xfrm>
            <a:off x="4653826" y="5409035"/>
            <a:ext cx="906722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Pull</a:t>
            </a:r>
          </a:p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最新代码</a:t>
            </a:r>
          </a:p>
        </p:txBody>
      </p:sp>
      <p:sp>
        <p:nvSpPr>
          <p:cNvPr id="106" name="圆角矩形 105"/>
          <p:cNvSpPr/>
          <p:nvPr/>
        </p:nvSpPr>
        <p:spPr>
          <a:xfrm>
            <a:off x="5831048" y="5825278"/>
            <a:ext cx="906722" cy="470536"/>
          </a:xfrm>
          <a:prstGeom prst="round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en-US" altLang="zh-CN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Pull</a:t>
            </a:r>
          </a:p>
          <a:p>
            <a:pPr marL="0" lvl="1"/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最新代码</a:t>
            </a:r>
          </a:p>
        </p:txBody>
      </p:sp>
      <p:cxnSp>
        <p:nvCxnSpPr>
          <p:cNvPr id="107" name="直接箭头连接符 106"/>
          <p:cNvCxnSpPr/>
          <p:nvPr/>
        </p:nvCxnSpPr>
        <p:spPr>
          <a:xfrm>
            <a:off x="3955692" y="6064237"/>
            <a:ext cx="1863324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箭头连接符 109"/>
          <p:cNvCxnSpPr>
            <a:endCxn id="106" idx="0"/>
          </p:cNvCxnSpPr>
          <p:nvPr/>
        </p:nvCxnSpPr>
        <p:spPr>
          <a:xfrm>
            <a:off x="6280838" y="5248365"/>
            <a:ext cx="3571" cy="576913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箭头连接符 112"/>
          <p:cNvCxnSpPr/>
          <p:nvPr/>
        </p:nvCxnSpPr>
        <p:spPr>
          <a:xfrm>
            <a:off x="2784445" y="5718901"/>
            <a:ext cx="0" cy="854893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箭头连接符 114"/>
          <p:cNvCxnSpPr/>
          <p:nvPr/>
        </p:nvCxnSpPr>
        <p:spPr>
          <a:xfrm>
            <a:off x="6284409" y="6295814"/>
            <a:ext cx="0" cy="27798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箭头连接符 116"/>
          <p:cNvCxnSpPr/>
          <p:nvPr/>
        </p:nvCxnSpPr>
        <p:spPr>
          <a:xfrm>
            <a:off x="5084689" y="5868367"/>
            <a:ext cx="0" cy="705427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/>
          <p:cNvCxnSpPr/>
          <p:nvPr/>
        </p:nvCxnSpPr>
        <p:spPr>
          <a:xfrm>
            <a:off x="5638394" y="1098371"/>
            <a:ext cx="19767" cy="5475423"/>
          </a:xfrm>
          <a:prstGeom prst="straightConnector1">
            <a:avLst/>
          </a:prstGeom>
          <a:ln w="6350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/>
              <a:t>TrustieGit</a:t>
            </a:r>
            <a:r>
              <a:rPr lang="zh-CN" altLang="en-US" b="1" dirty="0"/>
              <a:t>指南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457200" y="1008993"/>
            <a:ext cx="8229600" cy="5759942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（项目管理员</a:t>
            </a:r>
            <a:r>
              <a:rPr lang="en-US" altLang="zh-CN" sz="1800" dirty="0"/>
              <a:t>/</a:t>
            </a:r>
            <a:r>
              <a:rPr lang="zh-CN" altLang="en-US" sz="1800" dirty="0"/>
              <a:t>组长）分支合并及解决冲突</a:t>
            </a:r>
            <a:endParaRPr lang="en-US" altLang="zh-CN" sz="1800" dirty="0"/>
          </a:p>
          <a:p>
            <a:pPr lvl="2"/>
            <a:r>
              <a:rPr lang="zh-CN" altLang="en-US" sz="1600" dirty="0">
                <a:sym typeface="Wingdings" panose="05000000000000000000" pitchFamily="2" charset="2"/>
              </a:rPr>
              <a:t>将</a:t>
            </a:r>
            <a:r>
              <a:rPr lang="en-US" altLang="zh-CN" sz="1600" dirty="0">
                <a:sym typeface="Wingdings" panose="05000000000000000000" pitchFamily="2" charset="2"/>
              </a:rPr>
              <a:t>b2</a:t>
            </a:r>
            <a:r>
              <a:rPr lang="zh-CN" altLang="en-US" sz="1600" dirty="0">
                <a:sym typeface="Wingdings" panose="05000000000000000000" pitchFamily="2" charset="2"/>
              </a:rPr>
              <a:t>分支合并到</a:t>
            </a:r>
            <a:r>
              <a:rPr lang="en-US" altLang="zh-CN" sz="1600" dirty="0">
                <a:sym typeface="Wingdings" panose="05000000000000000000" pitchFamily="2" charset="2"/>
              </a:rPr>
              <a:t>develop</a:t>
            </a:r>
            <a:r>
              <a:rPr lang="zh-CN" altLang="en-US" sz="1600" dirty="0">
                <a:sym typeface="Wingdings" panose="05000000000000000000" pitchFamily="2" charset="2"/>
              </a:rPr>
              <a:t>分支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    3</a:t>
            </a:r>
            <a:r>
              <a:rPr lang="zh-CN" altLang="en-US" sz="1600" dirty="0">
                <a:sym typeface="Wingdings" panose="05000000000000000000" pitchFamily="2" charset="2"/>
              </a:rPr>
              <a:t>、右键</a:t>
            </a:r>
            <a:r>
              <a:rPr lang="en-US" altLang="zh-CN" sz="1600" dirty="0">
                <a:sym typeface="Wingdings" panose="05000000000000000000" pitchFamily="2" charset="2"/>
              </a:rPr>
              <a:t></a:t>
            </a:r>
            <a:r>
              <a:rPr lang="en-US" altLang="zh-CN" sz="1600" dirty="0" err="1">
                <a:sym typeface="Wingdings" panose="05000000000000000000" pitchFamily="2" charset="2"/>
              </a:rPr>
              <a:t>TortoiseGit</a:t>
            </a:r>
            <a:r>
              <a:rPr lang="en-US" altLang="zh-CN" sz="1600" dirty="0">
                <a:sym typeface="Wingdings" panose="05000000000000000000" pitchFamily="2" charset="2"/>
              </a:rPr>
              <a:t> merge</a:t>
            </a:r>
            <a:r>
              <a:rPr lang="zh-CN" altLang="en-US" sz="1600" dirty="0">
                <a:sym typeface="Wingdings" panose="05000000000000000000" pitchFamily="2" charset="2"/>
              </a:rPr>
              <a:t>，如图左设置，点击</a:t>
            </a:r>
            <a:r>
              <a:rPr lang="en-US" altLang="zh-CN" sz="1600" dirty="0">
                <a:sym typeface="Wingdings" panose="05000000000000000000" pitchFamily="2" charset="2"/>
              </a:rPr>
              <a:t>”ok”</a:t>
            </a:r>
            <a:r>
              <a:rPr lang="zh-CN" altLang="en-US" sz="1600" dirty="0">
                <a:sym typeface="Wingdings" panose="05000000000000000000" pitchFamily="2" charset="2"/>
              </a:rPr>
              <a:t>，提示合并失败（有冲突需要解决）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zh-CN" sz="1800" dirty="0"/>
          </a:p>
          <a:p>
            <a:pPr marL="457200" lvl="1" indent="0">
              <a:buNone/>
            </a:pPr>
            <a:r>
              <a:rPr lang="en-US" altLang="zh-CN" sz="1800" dirty="0"/>
              <a:t>	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11" y="2293525"/>
            <a:ext cx="4209535" cy="35760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099" y="2293525"/>
            <a:ext cx="4004129" cy="362461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/>
              <a:t>TrustieGit</a:t>
            </a:r>
            <a:r>
              <a:rPr lang="zh-CN" altLang="en-US" b="1" dirty="0"/>
              <a:t>指南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457200" y="1008993"/>
            <a:ext cx="8229600" cy="5759942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（项目管理员</a:t>
            </a:r>
            <a:r>
              <a:rPr lang="en-US" altLang="zh-CN" sz="1800" dirty="0"/>
              <a:t>/</a:t>
            </a:r>
            <a:r>
              <a:rPr lang="zh-CN" altLang="en-US" sz="1800" dirty="0"/>
              <a:t>组长）分支合并及解决冲突</a:t>
            </a:r>
            <a:endParaRPr lang="en-US" altLang="zh-CN" sz="1800" dirty="0"/>
          </a:p>
          <a:p>
            <a:pPr lvl="2"/>
            <a:r>
              <a:rPr lang="zh-CN" altLang="en-US" sz="1600" dirty="0">
                <a:sym typeface="Wingdings" panose="05000000000000000000" pitchFamily="2" charset="2"/>
              </a:rPr>
              <a:t>解决冲突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    4</a:t>
            </a:r>
            <a:r>
              <a:rPr lang="zh-CN" altLang="en-US" sz="1600" dirty="0">
                <a:sym typeface="Wingdings" panose="05000000000000000000" pitchFamily="2" charset="2"/>
              </a:rPr>
              <a:t>、点击“</a:t>
            </a:r>
            <a:r>
              <a:rPr lang="en-US" altLang="zh-CN" sz="1600" dirty="0">
                <a:sym typeface="Wingdings" panose="05000000000000000000" pitchFamily="2" charset="2"/>
              </a:rPr>
              <a:t>Resolve”</a:t>
            </a:r>
            <a:r>
              <a:rPr lang="zh-CN" altLang="en-US" sz="1600" dirty="0">
                <a:sym typeface="Wingdings" panose="05000000000000000000" pitchFamily="2" charset="2"/>
              </a:rPr>
              <a:t>，如下图，红色文件表示有冲突，双击打开文件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zh-CN" sz="1800" dirty="0"/>
          </a:p>
          <a:p>
            <a:pPr marL="457200" lvl="1" indent="0">
              <a:buNone/>
            </a:pPr>
            <a:r>
              <a:rPr lang="en-US" altLang="zh-CN" sz="1800" dirty="0"/>
              <a:t>	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362" y="1976256"/>
            <a:ext cx="5444346" cy="498139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/>
              <a:t>TrustieGit</a:t>
            </a:r>
            <a:r>
              <a:rPr lang="zh-CN" altLang="en-US" b="1" dirty="0"/>
              <a:t>指南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457200" y="1008993"/>
            <a:ext cx="8229600" cy="5759942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（项目管理员</a:t>
            </a:r>
            <a:r>
              <a:rPr lang="en-US" altLang="zh-CN" sz="1800" dirty="0"/>
              <a:t>/</a:t>
            </a:r>
            <a:r>
              <a:rPr lang="zh-CN" altLang="en-US" sz="1800" dirty="0"/>
              <a:t>组长）分支合并及解决冲突</a:t>
            </a:r>
            <a:endParaRPr lang="en-US" altLang="zh-CN" sz="1800" dirty="0"/>
          </a:p>
          <a:p>
            <a:pPr lvl="2"/>
            <a:r>
              <a:rPr lang="zh-CN" altLang="en-US" sz="1600" dirty="0">
                <a:sym typeface="Wingdings" panose="05000000000000000000" pitchFamily="2" charset="2"/>
              </a:rPr>
              <a:t>解决冲突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    5</a:t>
            </a:r>
            <a:r>
              <a:rPr lang="zh-CN" altLang="en-US" sz="1600" dirty="0">
                <a:sym typeface="Wingdings" panose="05000000000000000000" pitchFamily="2" charset="2"/>
              </a:rPr>
              <a:t>、打开文件后，显示冲突的内容，因为</a:t>
            </a:r>
            <a:r>
              <a:rPr lang="en-US" altLang="zh-CN" sz="1600" dirty="0">
                <a:sym typeface="Wingdings" panose="05000000000000000000" pitchFamily="2" charset="2"/>
              </a:rPr>
              <a:t>b1</a:t>
            </a:r>
            <a:r>
              <a:rPr lang="zh-CN" altLang="en-US" sz="1600" dirty="0">
                <a:sym typeface="Wingdings" panose="05000000000000000000" pitchFamily="2" charset="2"/>
              </a:rPr>
              <a:t>分支和</a:t>
            </a:r>
            <a:r>
              <a:rPr lang="en-US" altLang="zh-CN" sz="1600" dirty="0">
                <a:sym typeface="Wingdings" panose="05000000000000000000" pitchFamily="2" charset="2"/>
              </a:rPr>
              <a:t>b2</a:t>
            </a:r>
            <a:r>
              <a:rPr lang="zh-CN" altLang="en-US" sz="1600" dirty="0">
                <a:sym typeface="Wingdings" panose="05000000000000000000" pitchFamily="2" charset="2"/>
              </a:rPr>
              <a:t>分支同时修改了</a:t>
            </a:r>
            <a:r>
              <a:rPr lang="en-US" altLang="zh-CN" sz="1600" dirty="0">
                <a:sym typeface="Wingdings" panose="05000000000000000000" pitchFamily="2" charset="2"/>
              </a:rPr>
              <a:t>readme.txt</a:t>
            </a:r>
            <a:r>
              <a:rPr lang="zh-CN" altLang="en-US" sz="1600" dirty="0">
                <a:sym typeface="Wingdings" panose="05000000000000000000" pitchFamily="2" charset="2"/>
              </a:rPr>
              <a:t>的第一行，选中某一行，右键会弹出处理方法项，如下图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zh-CN" sz="1800" dirty="0"/>
          </a:p>
          <a:p>
            <a:pPr marL="457200" lvl="1" indent="0">
              <a:buNone/>
            </a:pPr>
            <a:r>
              <a:rPr lang="en-US" altLang="zh-CN" sz="1800" dirty="0"/>
              <a:t>	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54" y="2564235"/>
            <a:ext cx="6440491" cy="30283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9834" y="1196752"/>
            <a:ext cx="4104456" cy="5101592"/>
            <a:chOff x="467544" y="1519292"/>
            <a:chExt cx="4104456" cy="510159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519292"/>
              <a:ext cx="4104456" cy="3289079"/>
            </a:xfrm>
            <a:prstGeom prst="rect">
              <a:avLst/>
            </a:prstGeom>
            <a:noFill/>
            <a:ln>
              <a:noFill/>
            </a:ln>
            <a:effectLst>
              <a:outerShdw blurRad="1016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组合 5"/>
            <p:cNvGrpSpPr/>
            <p:nvPr/>
          </p:nvGrpSpPr>
          <p:grpSpPr>
            <a:xfrm>
              <a:off x="1043608" y="4941168"/>
              <a:ext cx="2880321" cy="1679716"/>
              <a:chOff x="973135" y="5403150"/>
              <a:chExt cx="2012768" cy="3331427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1724845" y="5403150"/>
                <a:ext cx="556612" cy="1017790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7C80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7C80"/>
                    </a:solidFill>
                    <a:effectLst/>
                    <a:uLnTx/>
                    <a:uFillTx/>
                    <a:latin typeface="Lucida Sans Unicode" panose="020B0602030504020204"/>
                    <a:ea typeface="微软雅黑" panose="020B0503020204020204" pitchFamily="34" charset="-122"/>
                    <a:cs typeface="Arial" panose="020B0604020202020204" pitchFamily="34" charset="0"/>
                  </a:rPr>
                  <a:t>发布</a:t>
                </a:r>
                <a:endPara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7C80"/>
                  </a:solidFill>
                  <a:effectLst/>
                  <a:uLnTx/>
                  <a:uFillTx/>
                  <a:latin typeface="Lucida Sans Unicode" panose="020B0602030504020204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7C80"/>
                    </a:solidFill>
                    <a:effectLst/>
                    <a:uLnTx/>
                    <a:uFillTx/>
                    <a:latin typeface="Lucida Sans Unicode" panose="020B0602030504020204"/>
                    <a:ea typeface="微软雅黑" panose="020B0503020204020204" pitchFamily="34" charset="-122"/>
                    <a:cs typeface="Arial" panose="020B0604020202020204" pitchFamily="34" charset="0"/>
                  </a:rPr>
                  <a:t>任务</a:t>
                </a:r>
              </a:p>
            </p:txBody>
          </p:sp>
          <p:sp>
            <p:nvSpPr>
              <p:cNvPr id="8" name="圆角矩形 7"/>
              <p:cNvSpPr/>
              <p:nvPr/>
            </p:nvSpPr>
            <p:spPr>
              <a:xfrm>
                <a:off x="1724844" y="7716787"/>
                <a:ext cx="556613" cy="1017790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7C80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7C80"/>
                    </a:solidFill>
                    <a:effectLst/>
                    <a:uLnTx/>
                    <a:uFillTx/>
                    <a:latin typeface="Lucida Sans Unicode" panose="020B0602030504020204"/>
                    <a:ea typeface="微软雅黑" panose="020B0503020204020204" pitchFamily="34" charset="-122"/>
                    <a:cs typeface="Arial" panose="020B0604020202020204" pitchFamily="34" charset="0"/>
                  </a:rPr>
                  <a:t>修改</a:t>
                </a:r>
                <a:endPara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7C80"/>
                  </a:solidFill>
                  <a:effectLst/>
                  <a:uLnTx/>
                  <a:uFillTx/>
                  <a:latin typeface="Lucida Sans Unicode" panose="020B0602030504020204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7C80"/>
                    </a:solidFill>
                    <a:effectLst/>
                    <a:uLnTx/>
                    <a:uFillTx/>
                    <a:latin typeface="Lucida Sans Unicode" panose="020B0602030504020204"/>
                    <a:ea typeface="微软雅黑" panose="020B0503020204020204" pitchFamily="34" charset="-122"/>
                    <a:cs typeface="Arial" panose="020B0604020202020204" pitchFamily="34" charset="0"/>
                  </a:rPr>
                  <a:t>状态</a:t>
                </a:r>
              </a:p>
            </p:txBody>
          </p:sp>
          <p:sp>
            <p:nvSpPr>
              <p:cNvPr id="9" name="圆角矩形 8"/>
              <p:cNvSpPr/>
              <p:nvPr/>
            </p:nvSpPr>
            <p:spPr>
              <a:xfrm>
                <a:off x="2429291" y="6508918"/>
                <a:ext cx="556612" cy="1017790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7C80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7C80"/>
                    </a:solidFill>
                    <a:effectLst/>
                    <a:uLnTx/>
                    <a:uFillTx/>
                    <a:latin typeface="Lucida Sans Unicode" panose="020B0602030504020204"/>
                    <a:ea typeface="微软雅黑" panose="020B0503020204020204" pitchFamily="34" charset="-122"/>
                    <a:cs typeface="Arial" panose="020B0604020202020204" pitchFamily="34" charset="0"/>
                  </a:rPr>
                  <a:t>问题</a:t>
                </a:r>
                <a:endPara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7C80"/>
                  </a:solidFill>
                  <a:effectLst/>
                  <a:uLnTx/>
                  <a:uFillTx/>
                  <a:latin typeface="Lucida Sans Unicode" panose="020B0602030504020204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7C80"/>
                    </a:solidFill>
                    <a:effectLst/>
                    <a:uLnTx/>
                    <a:uFillTx/>
                    <a:latin typeface="Lucida Sans Unicode" panose="020B0602030504020204"/>
                    <a:ea typeface="微软雅黑" panose="020B0503020204020204" pitchFamily="34" charset="-122"/>
                    <a:cs typeface="Arial" panose="020B0604020202020204" pitchFamily="34" charset="0"/>
                  </a:rPr>
                  <a:t>讨论</a:t>
                </a: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973135" y="6508918"/>
                <a:ext cx="556612" cy="1017790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7C80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7C80"/>
                    </a:solidFill>
                    <a:effectLst/>
                    <a:uLnTx/>
                    <a:uFillTx/>
                    <a:latin typeface="Lucida Sans Unicode" panose="020B0602030504020204"/>
                    <a:ea typeface="微软雅黑" panose="020B0503020204020204" pitchFamily="34" charset="-122"/>
                    <a:cs typeface="Arial" panose="020B0604020202020204" pitchFamily="34" charset="0"/>
                  </a:rPr>
                  <a:t>关闭</a:t>
                </a:r>
                <a:endPara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7C80"/>
                  </a:solidFill>
                  <a:effectLst/>
                  <a:uLnTx/>
                  <a:uFillTx/>
                  <a:latin typeface="Lucida Sans Unicode" panose="020B0602030504020204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7C80"/>
                    </a:solidFill>
                    <a:effectLst/>
                    <a:uLnTx/>
                    <a:uFillTx/>
                    <a:latin typeface="Lucida Sans Unicode" panose="020B0602030504020204"/>
                    <a:ea typeface="微软雅黑" panose="020B0503020204020204" pitchFamily="34" charset="-122"/>
                    <a:cs typeface="Arial" panose="020B0604020202020204" pitchFamily="34" charset="0"/>
                  </a:rPr>
                  <a:t>任务</a:t>
                </a:r>
              </a:p>
            </p:txBody>
          </p:sp>
          <p:cxnSp>
            <p:nvCxnSpPr>
              <p:cNvPr id="11" name="肘形连接符 10"/>
              <p:cNvCxnSpPr>
                <a:stCxn id="10" idx="0"/>
                <a:endCxn id="7" idx="1"/>
              </p:cNvCxnSpPr>
              <p:nvPr/>
            </p:nvCxnSpPr>
            <p:spPr>
              <a:xfrm rot="5400000" flipH="1" flipV="1">
                <a:off x="1189706" y="5973780"/>
                <a:ext cx="596873" cy="473404"/>
              </a:xfrm>
              <a:prstGeom prst="bentConnector2">
                <a:avLst/>
              </a:prstGeom>
              <a:noFill/>
              <a:ln w="25400" cap="flat" cmpd="sng" algn="ctr">
                <a:solidFill>
                  <a:srgbClr val="FF7C8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" name="肘形连接符 11"/>
              <p:cNvCxnSpPr>
                <a:stCxn id="7" idx="3"/>
                <a:endCxn id="9" idx="0"/>
              </p:cNvCxnSpPr>
              <p:nvPr/>
            </p:nvCxnSpPr>
            <p:spPr>
              <a:xfrm>
                <a:off x="2281457" y="5912045"/>
                <a:ext cx="426139" cy="596873"/>
              </a:xfrm>
              <a:prstGeom prst="bentConnector2">
                <a:avLst/>
              </a:prstGeom>
              <a:noFill/>
              <a:ln w="25400" cap="flat" cmpd="sng" algn="ctr">
                <a:solidFill>
                  <a:srgbClr val="FF7C8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" name="肘形连接符 12"/>
              <p:cNvCxnSpPr>
                <a:stCxn id="9" idx="2"/>
                <a:endCxn id="8" idx="3"/>
              </p:cNvCxnSpPr>
              <p:nvPr/>
            </p:nvCxnSpPr>
            <p:spPr>
              <a:xfrm rot="5400000">
                <a:off x="2145041" y="7663125"/>
                <a:ext cx="698974" cy="426140"/>
              </a:xfrm>
              <a:prstGeom prst="bentConnector2">
                <a:avLst/>
              </a:prstGeom>
              <a:noFill/>
              <a:ln w="25400" cap="flat" cmpd="sng" algn="ctr">
                <a:solidFill>
                  <a:srgbClr val="FF7C8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" name="肘形连接符 13"/>
              <p:cNvCxnSpPr>
                <a:stCxn id="8" idx="1"/>
                <a:endCxn id="10" idx="2"/>
              </p:cNvCxnSpPr>
              <p:nvPr/>
            </p:nvCxnSpPr>
            <p:spPr>
              <a:xfrm rot="10800000">
                <a:off x="1251442" y="7526710"/>
                <a:ext cx="473403" cy="698974"/>
              </a:xfrm>
              <a:prstGeom prst="bentConnector2">
                <a:avLst/>
              </a:prstGeom>
              <a:noFill/>
              <a:ln w="25400" cap="flat" cmpd="sng" algn="ctr">
                <a:solidFill>
                  <a:srgbClr val="FF7C8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grpSp>
        <p:nvGrpSpPr>
          <p:cNvPr id="15" name="组合 14"/>
          <p:cNvGrpSpPr/>
          <p:nvPr/>
        </p:nvGrpSpPr>
        <p:grpSpPr>
          <a:xfrm>
            <a:off x="4677922" y="1196752"/>
            <a:ext cx="3926526" cy="5101592"/>
            <a:chOff x="4965954" y="1519292"/>
            <a:chExt cx="3926526" cy="5101592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954" y="1519292"/>
              <a:ext cx="3926526" cy="3289079"/>
            </a:xfrm>
            <a:prstGeom prst="rect">
              <a:avLst/>
            </a:prstGeom>
            <a:noFill/>
            <a:ln>
              <a:noFill/>
            </a:ln>
            <a:effectLst>
              <a:outerShdw blurRad="1016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组合 16"/>
            <p:cNvGrpSpPr/>
            <p:nvPr/>
          </p:nvGrpSpPr>
          <p:grpSpPr>
            <a:xfrm>
              <a:off x="5493012" y="4941168"/>
              <a:ext cx="2769957" cy="1679716"/>
              <a:chOff x="6050515" y="3075945"/>
              <a:chExt cx="2769957" cy="1786232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7020272" y="3075945"/>
                <a:ext cx="792088" cy="504056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7C80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36000" tIns="0" rIns="3600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400" kern="0" noProof="0" dirty="0">
                    <a:solidFill>
                      <a:srgbClr val="FF7C80"/>
                    </a:solidFill>
                    <a:latin typeface="Lucida Sans Unicode" panose="020B0602030504020204"/>
                    <a:ea typeface="微软雅黑" panose="020B0503020204020204" pitchFamily="34" charset="-122"/>
                    <a:cs typeface="Arial" panose="020B0604020202020204" pitchFamily="34" charset="0"/>
                  </a:rPr>
                  <a:t>下拉主版本</a:t>
                </a:r>
                <a:endPara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7C80"/>
                  </a:solidFill>
                  <a:effectLst/>
                  <a:uLnTx/>
                  <a:uFillTx/>
                  <a:latin typeface="Lucida Sans Unicode" panose="020B0602030504020204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7020272" y="4358121"/>
                <a:ext cx="792088" cy="504056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7C80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36000" tIns="0" rIns="3600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7C80"/>
                    </a:solidFill>
                    <a:effectLst/>
                    <a:uLnTx/>
                    <a:uFillTx/>
                    <a:latin typeface="Lucida Sans Unicode" panose="020B0602030504020204"/>
                    <a:ea typeface="微软雅黑" panose="020B0503020204020204" pitchFamily="34" charset="-122"/>
                    <a:cs typeface="Arial" panose="020B0604020202020204" pitchFamily="34" charset="0"/>
                  </a:rPr>
                  <a:t>解决</a:t>
                </a:r>
                <a:endPara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7C80"/>
                  </a:solidFill>
                  <a:effectLst/>
                  <a:uLnTx/>
                  <a:uFillTx/>
                  <a:latin typeface="Lucida Sans Unicode" panose="020B0602030504020204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7C80"/>
                    </a:solidFill>
                    <a:effectLst/>
                    <a:uLnTx/>
                    <a:uFillTx/>
                    <a:latin typeface="Lucida Sans Unicode" panose="020B0602030504020204"/>
                    <a:ea typeface="微软雅黑" panose="020B0503020204020204" pitchFamily="34" charset="-122"/>
                    <a:cs typeface="Arial" panose="020B0604020202020204" pitchFamily="34" charset="0"/>
                  </a:rPr>
                  <a:t>冲突</a:t>
                </a:r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8028384" y="3710049"/>
                <a:ext cx="792088" cy="504056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7C80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36000" tIns="0" rIns="3600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7C80"/>
                    </a:solidFill>
                    <a:effectLst/>
                    <a:uLnTx/>
                    <a:uFillTx/>
                    <a:latin typeface="Lucida Sans Unicode" panose="020B0602030504020204"/>
                    <a:ea typeface="微软雅黑" panose="020B0503020204020204" pitchFamily="34" charset="-122"/>
                    <a:cs typeface="Arial" panose="020B0604020202020204" pitchFamily="34" charset="0"/>
                  </a:rPr>
                  <a:t>本地</a:t>
                </a:r>
                <a:endPara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7C80"/>
                  </a:solidFill>
                  <a:effectLst/>
                  <a:uLnTx/>
                  <a:uFillTx/>
                  <a:latin typeface="Lucida Sans Unicode" panose="020B0602030504020204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7C80"/>
                    </a:solidFill>
                    <a:effectLst/>
                    <a:uLnTx/>
                    <a:uFillTx/>
                    <a:latin typeface="Lucida Sans Unicode" panose="020B0602030504020204"/>
                    <a:ea typeface="微软雅黑" panose="020B0503020204020204" pitchFamily="34" charset="-122"/>
                    <a:cs typeface="Arial" panose="020B0604020202020204" pitchFamily="34" charset="0"/>
                  </a:rPr>
                  <a:t>开发</a:t>
                </a:r>
              </a:p>
            </p:txBody>
          </p:sp>
          <p:sp>
            <p:nvSpPr>
              <p:cNvPr id="21" name="圆角矩形 20"/>
              <p:cNvSpPr/>
              <p:nvPr/>
            </p:nvSpPr>
            <p:spPr>
              <a:xfrm>
                <a:off x="6050515" y="3710049"/>
                <a:ext cx="792088" cy="504056"/>
              </a:xfrm>
              <a:prstGeom prst="roundRect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FF7C80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lIns="36000" tIns="0" rIns="3600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7C80"/>
                    </a:solidFill>
                    <a:effectLst/>
                    <a:uLnTx/>
                    <a:uFillTx/>
                    <a:latin typeface="Lucida Sans Unicode" panose="020B0602030504020204"/>
                    <a:ea typeface="微软雅黑" panose="020B0503020204020204" pitchFamily="34" charset="-122"/>
                    <a:cs typeface="Arial" panose="020B0604020202020204" pitchFamily="34" charset="0"/>
                  </a:rPr>
                  <a:t>提交</a:t>
                </a:r>
                <a:endPara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7C80"/>
                  </a:solidFill>
                  <a:effectLst/>
                  <a:uLnTx/>
                  <a:uFillTx/>
                  <a:latin typeface="Lucida Sans Unicode" panose="020B0602030504020204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7C80"/>
                    </a:solidFill>
                    <a:effectLst/>
                    <a:uLnTx/>
                    <a:uFillTx/>
                    <a:latin typeface="Lucida Sans Unicode" panose="020B0602030504020204"/>
                    <a:ea typeface="微软雅黑" panose="020B0503020204020204" pitchFamily="34" charset="-122"/>
                    <a:cs typeface="Arial" panose="020B0604020202020204" pitchFamily="34" charset="0"/>
                  </a:rPr>
                  <a:t>制品</a:t>
                </a:r>
              </a:p>
            </p:txBody>
          </p:sp>
          <p:cxnSp>
            <p:nvCxnSpPr>
              <p:cNvPr id="22" name="肘形连接符 21"/>
              <p:cNvCxnSpPr>
                <a:stCxn id="21" idx="0"/>
                <a:endCxn id="18" idx="1"/>
              </p:cNvCxnSpPr>
              <p:nvPr/>
            </p:nvCxnSpPr>
            <p:spPr>
              <a:xfrm rot="5400000" flipH="1" flipV="1">
                <a:off x="6542377" y="3232155"/>
                <a:ext cx="382076" cy="573713"/>
              </a:xfrm>
              <a:prstGeom prst="bentConnector2">
                <a:avLst/>
              </a:prstGeom>
              <a:noFill/>
              <a:ln w="25400" cap="flat" cmpd="sng" algn="ctr">
                <a:solidFill>
                  <a:srgbClr val="FF7C8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3" name="肘形连接符 22"/>
              <p:cNvCxnSpPr>
                <a:stCxn id="18" idx="3"/>
                <a:endCxn id="20" idx="0"/>
              </p:cNvCxnSpPr>
              <p:nvPr/>
            </p:nvCxnSpPr>
            <p:spPr>
              <a:xfrm>
                <a:off x="7812360" y="3327973"/>
                <a:ext cx="612068" cy="382076"/>
              </a:xfrm>
              <a:prstGeom prst="bentConnector2">
                <a:avLst/>
              </a:prstGeom>
              <a:noFill/>
              <a:ln w="25400" cap="flat" cmpd="sng" algn="ctr">
                <a:solidFill>
                  <a:srgbClr val="FF7C8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4" name="肘形连接符 23"/>
              <p:cNvCxnSpPr>
                <a:stCxn id="20" idx="2"/>
                <a:endCxn id="19" idx="3"/>
              </p:cNvCxnSpPr>
              <p:nvPr/>
            </p:nvCxnSpPr>
            <p:spPr>
              <a:xfrm rot="5400000">
                <a:off x="7920372" y="4106093"/>
                <a:ext cx="396044" cy="612068"/>
              </a:xfrm>
              <a:prstGeom prst="bentConnector2">
                <a:avLst/>
              </a:prstGeom>
              <a:noFill/>
              <a:ln w="25400" cap="flat" cmpd="sng" algn="ctr">
                <a:solidFill>
                  <a:srgbClr val="FF7C8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" name="肘形连接符 24"/>
              <p:cNvCxnSpPr>
                <a:stCxn id="19" idx="1"/>
                <a:endCxn id="21" idx="2"/>
              </p:cNvCxnSpPr>
              <p:nvPr/>
            </p:nvCxnSpPr>
            <p:spPr>
              <a:xfrm rot="10800000">
                <a:off x="6446560" y="4214105"/>
                <a:ext cx="573713" cy="396044"/>
              </a:xfrm>
              <a:prstGeom prst="bentConnector2">
                <a:avLst/>
              </a:prstGeom>
              <a:noFill/>
              <a:ln w="25400" cap="flat" cmpd="sng" algn="ctr">
                <a:solidFill>
                  <a:srgbClr val="FF7C80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grpSp>
        <p:nvGrpSpPr>
          <p:cNvPr id="26" name="组合 25"/>
          <p:cNvGrpSpPr/>
          <p:nvPr/>
        </p:nvGrpSpPr>
        <p:grpSpPr>
          <a:xfrm>
            <a:off x="3073046" y="1956566"/>
            <a:ext cx="2787772" cy="2662062"/>
            <a:chOff x="3073046" y="1956566"/>
            <a:chExt cx="2787772" cy="2662062"/>
          </a:xfrm>
        </p:grpSpPr>
        <p:grpSp>
          <p:nvGrpSpPr>
            <p:cNvPr id="27" name="组合 26"/>
            <p:cNvGrpSpPr/>
            <p:nvPr/>
          </p:nvGrpSpPr>
          <p:grpSpPr>
            <a:xfrm>
              <a:off x="3425651" y="1956566"/>
              <a:ext cx="2209578" cy="1476242"/>
              <a:chOff x="755576" y="4689062"/>
              <a:chExt cx="2209578" cy="1476242"/>
            </a:xfrm>
          </p:grpSpPr>
          <p:sp>
            <p:nvSpPr>
              <p:cNvPr id="30" name="右弧形箭头 29"/>
              <p:cNvSpPr/>
              <p:nvPr/>
            </p:nvSpPr>
            <p:spPr>
              <a:xfrm rot="5400000" flipH="1" flipV="1">
                <a:off x="1662304" y="3926350"/>
                <a:ext cx="540138" cy="2065562"/>
              </a:xfrm>
              <a:prstGeom prst="curvedLeftArrow">
                <a:avLst>
                  <a:gd name="adj1" fmla="val 36774"/>
                  <a:gd name="adj2" fmla="val 104296"/>
                  <a:gd name="adj3" fmla="val 38315"/>
                </a:avLst>
              </a:prstGeom>
              <a:solidFill>
                <a:srgbClr val="FF5B5B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/>
                  <a:ea typeface="黑体" panose="02010609060101010101" charset="-122"/>
                </a:endParaRPr>
              </a:p>
            </p:txBody>
          </p:sp>
          <p:sp>
            <p:nvSpPr>
              <p:cNvPr id="31" name="右弧形箭头 30"/>
              <p:cNvSpPr/>
              <p:nvPr/>
            </p:nvSpPr>
            <p:spPr>
              <a:xfrm rot="16200000" flipH="1" flipV="1">
                <a:off x="1518288" y="4862454"/>
                <a:ext cx="540138" cy="2065562"/>
              </a:xfrm>
              <a:prstGeom prst="curvedLeftArrow">
                <a:avLst>
                  <a:gd name="adj1" fmla="val 36774"/>
                  <a:gd name="adj2" fmla="val 104296"/>
                  <a:gd name="adj3" fmla="val 38315"/>
                </a:avLst>
              </a:prstGeom>
              <a:solidFill>
                <a:srgbClr val="FF5B5B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/>
                  <a:ea typeface="黑体" panose="02010609060101010101" charset="-122"/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1103229" y="5229200"/>
                <a:ext cx="144016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656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协同开发</a:t>
                </a:r>
              </a:p>
            </p:txBody>
          </p:sp>
        </p:grpSp>
        <p:cxnSp>
          <p:nvCxnSpPr>
            <p:cNvPr id="28" name="直接箭头连接符 27"/>
            <p:cNvCxnSpPr/>
            <p:nvPr/>
          </p:nvCxnSpPr>
          <p:spPr>
            <a:xfrm flipV="1">
              <a:off x="3073046" y="3432809"/>
              <a:ext cx="1066906" cy="1185819"/>
            </a:xfrm>
            <a:prstGeom prst="straightConnector1">
              <a:avLst/>
            </a:prstGeom>
            <a:noFill/>
            <a:ln w="25400" cap="flat" cmpd="sng" algn="ctr">
              <a:solidFill>
                <a:srgbClr val="FF4747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9" name="直接箭头连接符 28"/>
            <p:cNvCxnSpPr/>
            <p:nvPr/>
          </p:nvCxnSpPr>
          <p:spPr>
            <a:xfrm flipH="1" flipV="1">
              <a:off x="5048994" y="3432809"/>
              <a:ext cx="811824" cy="1185819"/>
            </a:xfrm>
            <a:prstGeom prst="straightConnector1">
              <a:avLst/>
            </a:prstGeom>
            <a:noFill/>
            <a:ln w="25400" cap="flat" cmpd="sng" algn="ctr">
              <a:solidFill>
                <a:srgbClr val="FF4747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33" name="标题 1"/>
          <p:cNvSpPr>
            <a:spLocks noGrp="1"/>
          </p:cNvSpPr>
          <p:nvPr>
            <p:ph type="title" idx="4294967295"/>
          </p:nvPr>
        </p:nvSpPr>
        <p:spPr>
          <a:xfrm>
            <a:off x="748145" y="38100"/>
            <a:ext cx="7683336" cy="639763"/>
          </a:xfrm>
        </p:spPr>
        <p:txBody>
          <a:bodyPr/>
          <a:lstStyle/>
          <a:p>
            <a:r>
              <a:rPr lang="en-US" altLang="zh-CN" dirty="0" err="1"/>
              <a:t>Trustie</a:t>
            </a:r>
            <a:r>
              <a:rPr lang="zh-CN" altLang="en-US" dirty="0"/>
              <a:t>项目</a:t>
            </a:r>
            <a:r>
              <a:rPr lang="zh-CN" altLang="en-US" b="1" dirty="0"/>
              <a:t>开发管理过程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/>
              <a:t>TrustieGit</a:t>
            </a:r>
            <a:r>
              <a:rPr lang="zh-CN" altLang="en-US" b="1" dirty="0"/>
              <a:t>指南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457200" y="1008993"/>
            <a:ext cx="8229600" cy="5759942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（项目管理员</a:t>
            </a:r>
            <a:r>
              <a:rPr lang="en-US" altLang="zh-CN" sz="1800" dirty="0"/>
              <a:t>/</a:t>
            </a:r>
            <a:r>
              <a:rPr lang="zh-CN" altLang="en-US" sz="1800" dirty="0"/>
              <a:t>组长）分支合并及解决冲突</a:t>
            </a:r>
            <a:endParaRPr lang="en-US" altLang="zh-CN" sz="1800" dirty="0"/>
          </a:p>
          <a:p>
            <a:pPr lvl="2"/>
            <a:r>
              <a:rPr lang="zh-CN" altLang="en-US" sz="1600" dirty="0">
                <a:sym typeface="Wingdings" panose="05000000000000000000" pitchFamily="2" charset="2"/>
              </a:rPr>
              <a:t>解决冲突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    6</a:t>
            </a:r>
            <a:r>
              <a:rPr lang="zh-CN" altLang="en-US" sz="1600" dirty="0">
                <a:sym typeface="Wingdings" panose="05000000000000000000" pitchFamily="2" charset="2"/>
              </a:rPr>
              <a:t>、如图，组长最终选择</a:t>
            </a:r>
            <a:r>
              <a:rPr lang="en-US" altLang="zh-CN" sz="1600" dirty="0">
                <a:sym typeface="Wingdings" panose="05000000000000000000" pitchFamily="2" charset="2"/>
              </a:rPr>
              <a:t>b2</a:t>
            </a:r>
            <a:r>
              <a:rPr lang="zh-CN" altLang="en-US" sz="1600" dirty="0">
                <a:sym typeface="Wingdings" panose="05000000000000000000" pitchFamily="2" charset="2"/>
              </a:rPr>
              <a:t>分支内容，保存后点击“</a:t>
            </a:r>
            <a:r>
              <a:rPr lang="en-US" altLang="zh-CN" sz="1600" dirty="0">
                <a:sym typeface="Wingdings" panose="05000000000000000000" pitchFamily="2" charset="2"/>
              </a:rPr>
              <a:t>Mark as resolved</a:t>
            </a:r>
            <a:r>
              <a:rPr lang="zh-CN" altLang="en-US" sz="1600" dirty="0">
                <a:sym typeface="Wingdings" panose="05000000000000000000" pitchFamily="2" charset="2"/>
              </a:rPr>
              <a:t>”（作为解决方案）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zh-CN" sz="1800" dirty="0"/>
          </a:p>
          <a:p>
            <a:pPr marL="457200" lvl="1" indent="0">
              <a:buNone/>
            </a:pPr>
            <a:r>
              <a:rPr lang="en-US" altLang="zh-CN" sz="1800" dirty="0"/>
              <a:t>	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89" y="2556173"/>
            <a:ext cx="6450227" cy="363456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/>
              <a:t>TrustieGit</a:t>
            </a:r>
            <a:r>
              <a:rPr lang="zh-CN" altLang="en-US" b="1" dirty="0"/>
              <a:t>指南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457200" y="1008993"/>
            <a:ext cx="8229600" cy="5759942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（项目管理员</a:t>
            </a:r>
            <a:r>
              <a:rPr lang="en-US" altLang="zh-CN" sz="1800" dirty="0"/>
              <a:t>/</a:t>
            </a:r>
            <a:r>
              <a:rPr lang="zh-CN" altLang="en-US" sz="1800" dirty="0"/>
              <a:t>组长）分支合并及解决冲突</a:t>
            </a:r>
            <a:endParaRPr lang="en-US" altLang="zh-CN" sz="1800" dirty="0"/>
          </a:p>
          <a:p>
            <a:pPr lvl="2"/>
            <a:r>
              <a:rPr lang="zh-CN" altLang="en-US" sz="1600" dirty="0">
                <a:sym typeface="Wingdings" panose="05000000000000000000" pitchFamily="2" charset="2"/>
              </a:rPr>
              <a:t>解决冲突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    7</a:t>
            </a:r>
            <a:r>
              <a:rPr lang="zh-CN" altLang="en-US" sz="1600" dirty="0">
                <a:sym typeface="Wingdings" panose="05000000000000000000" pitchFamily="2" charset="2"/>
              </a:rPr>
              <a:t>、解决完冲突如下图左，点击“</a:t>
            </a:r>
            <a:r>
              <a:rPr lang="en-US" altLang="zh-CN" sz="1600" dirty="0">
                <a:sym typeface="Wingdings" panose="05000000000000000000" pitchFamily="2" charset="2"/>
              </a:rPr>
              <a:t>ok</a:t>
            </a:r>
            <a:r>
              <a:rPr lang="zh-CN" altLang="en-US" sz="1600" dirty="0">
                <a:sym typeface="Wingdings" panose="05000000000000000000" pitchFamily="2" charset="2"/>
              </a:rPr>
              <a:t>”，如图右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zh-CN" sz="1800" dirty="0"/>
          </a:p>
          <a:p>
            <a:pPr marL="457200" lvl="1" indent="0">
              <a:buNone/>
            </a:pPr>
            <a:r>
              <a:rPr lang="en-US" altLang="zh-CN" sz="1800" dirty="0"/>
              <a:t>	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40" y="2257167"/>
            <a:ext cx="3932059" cy="381478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344" y="2257167"/>
            <a:ext cx="4272455" cy="383999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/>
              <a:t>TrustieGit</a:t>
            </a:r>
            <a:r>
              <a:rPr lang="zh-CN" altLang="en-US" b="1" dirty="0"/>
              <a:t>指南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457200" y="1008993"/>
            <a:ext cx="8229600" cy="5759942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（项目管理员</a:t>
            </a:r>
            <a:r>
              <a:rPr lang="en-US" altLang="zh-CN" sz="1800" dirty="0"/>
              <a:t>/</a:t>
            </a:r>
            <a:r>
              <a:rPr lang="zh-CN" altLang="en-US" sz="1800" dirty="0"/>
              <a:t>组长）分支合并及解决冲突</a:t>
            </a:r>
            <a:endParaRPr lang="en-US" altLang="zh-CN" sz="1800" dirty="0"/>
          </a:p>
          <a:p>
            <a:pPr lvl="2"/>
            <a:r>
              <a:rPr lang="zh-CN" altLang="en-US" sz="1600" dirty="0">
                <a:sym typeface="Wingdings" panose="05000000000000000000" pitchFamily="2" charset="2"/>
              </a:rPr>
              <a:t>解决完冲突，将</a:t>
            </a:r>
            <a:r>
              <a:rPr lang="en-US" altLang="zh-CN" sz="1600" dirty="0">
                <a:sym typeface="Wingdings" panose="05000000000000000000" pitchFamily="2" charset="2"/>
              </a:rPr>
              <a:t>develop</a:t>
            </a:r>
            <a:r>
              <a:rPr lang="zh-CN" altLang="en-US" sz="1600" dirty="0">
                <a:sym typeface="Wingdings" panose="05000000000000000000" pitchFamily="2" charset="2"/>
              </a:rPr>
              <a:t>分支代码推送服务器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    8</a:t>
            </a:r>
            <a:r>
              <a:rPr lang="zh-CN" altLang="en-US" sz="1600" dirty="0">
                <a:sym typeface="Wingdings" panose="05000000000000000000" pitchFamily="2" charset="2"/>
              </a:rPr>
              <a:t>、点击“</a:t>
            </a:r>
            <a:r>
              <a:rPr lang="en-US" altLang="zh-CN" sz="1600" dirty="0">
                <a:sym typeface="Wingdings" panose="05000000000000000000" pitchFamily="2" charset="2"/>
              </a:rPr>
              <a:t>push</a:t>
            </a:r>
            <a:r>
              <a:rPr lang="zh-CN" altLang="en-US" sz="1600" dirty="0">
                <a:sym typeface="Wingdings" panose="05000000000000000000" pitchFamily="2" charset="2"/>
              </a:rPr>
              <a:t>”按钮，输入用户名密码即可，</a:t>
            </a:r>
            <a:r>
              <a:rPr lang="en-US" altLang="zh-CN" sz="1600" dirty="0">
                <a:sym typeface="Wingdings" panose="05000000000000000000" pitchFamily="2" charset="2"/>
              </a:rPr>
              <a:t>push</a:t>
            </a:r>
            <a:r>
              <a:rPr lang="zh-CN" altLang="en-US" sz="1600" dirty="0">
                <a:sym typeface="Wingdings" panose="05000000000000000000" pitchFamily="2" charset="2"/>
              </a:rPr>
              <a:t>成功后如下图。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zh-CN" sz="1800" dirty="0"/>
          </a:p>
          <a:p>
            <a:pPr marL="457200" lvl="1" indent="0">
              <a:buNone/>
            </a:pPr>
            <a:r>
              <a:rPr lang="en-US" altLang="zh-CN" sz="1800" dirty="0"/>
              <a:t>	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57" y="2147779"/>
            <a:ext cx="4914286" cy="445714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 err="1"/>
              <a:t>Git</a:t>
            </a:r>
            <a:r>
              <a:rPr lang="zh-CN" altLang="en-US" b="1" dirty="0"/>
              <a:t>版本库的原理</a:t>
            </a:r>
          </a:p>
        </p:txBody>
      </p:sp>
      <p:sp>
        <p:nvSpPr>
          <p:cNvPr id="4" name="AutoShape 2" descr="https://pic4.zhimg.com/20325cc9e4c6ebde6b529dcbde7d5687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71" y="1285102"/>
            <a:ext cx="494270" cy="494270"/>
          </a:xfrm>
        </p:spPr>
      </p:pic>
      <p:sp>
        <p:nvSpPr>
          <p:cNvPr id="7" name="文本框 6"/>
          <p:cNvSpPr txBox="1"/>
          <p:nvPr/>
        </p:nvSpPr>
        <p:spPr>
          <a:xfrm>
            <a:off x="3445336" y="965923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组长</a:t>
            </a:r>
          </a:p>
        </p:txBody>
      </p:sp>
      <p:pic>
        <p:nvPicPr>
          <p:cNvPr id="8" name="内容占位符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0131" y="1258089"/>
            <a:ext cx="494270" cy="4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5784880" y="944483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组员</a:t>
            </a:r>
          </a:p>
        </p:txBody>
      </p:sp>
      <p:cxnSp>
        <p:nvCxnSpPr>
          <p:cNvPr id="11" name="直接箭头连接符 10"/>
          <p:cNvCxnSpPr>
            <a:stCxn id="29" idx="2"/>
            <a:endCxn id="41" idx="0"/>
          </p:cNvCxnSpPr>
          <p:nvPr/>
        </p:nvCxnSpPr>
        <p:spPr>
          <a:xfrm>
            <a:off x="5088545" y="2036403"/>
            <a:ext cx="10728" cy="1047933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2239045" y="2173801"/>
            <a:ext cx="1090800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创建版本库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push</a:t>
            </a:r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代码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393931" y="2591752"/>
            <a:ext cx="1091339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develop</a:t>
            </a:r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分支</a:t>
            </a:r>
          </a:p>
        </p:txBody>
      </p:sp>
      <p:cxnSp>
        <p:nvCxnSpPr>
          <p:cNvPr id="16" name="直接箭头连接符 15"/>
          <p:cNvCxnSpPr>
            <a:stCxn id="33" idx="2"/>
            <a:endCxn id="21" idx="0"/>
          </p:cNvCxnSpPr>
          <p:nvPr/>
        </p:nvCxnSpPr>
        <p:spPr>
          <a:xfrm flipH="1">
            <a:off x="6277267" y="2036402"/>
            <a:ext cx="1883" cy="151798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/>
        </p:nvSpPr>
        <p:spPr>
          <a:xfrm>
            <a:off x="5818184" y="3554387"/>
            <a:ext cx="918165" cy="470536"/>
          </a:xfrm>
          <a:prstGeom prst="round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</a:t>
            </a:r>
            <a:endParaRPr lang="en-US" altLang="zh-CN" sz="1200" b="0" dirty="0">
              <a:solidFill>
                <a:schemeClr val="accent6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cxnSp>
        <p:nvCxnSpPr>
          <p:cNvPr id="23" name="直接箭头连接符 22"/>
          <p:cNvCxnSpPr>
            <a:endCxn id="12" idx="0"/>
          </p:cNvCxnSpPr>
          <p:nvPr/>
        </p:nvCxnSpPr>
        <p:spPr>
          <a:xfrm>
            <a:off x="2774658" y="2038859"/>
            <a:ext cx="9787" cy="134942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28" idx="2"/>
            <a:endCxn id="14" idx="0"/>
          </p:cNvCxnSpPr>
          <p:nvPr/>
        </p:nvCxnSpPr>
        <p:spPr>
          <a:xfrm>
            <a:off x="3939601" y="2036404"/>
            <a:ext cx="0" cy="55534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2291877" y="1728627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master</a:t>
            </a:r>
            <a:endParaRPr lang="zh-CN" altLang="en-US" sz="1400" dirty="0">
              <a:solidFill>
                <a:schemeClr val="tx1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445331" y="1728627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develop</a:t>
            </a:r>
            <a:endParaRPr lang="zh-CN" altLang="en-US" sz="1400" dirty="0">
              <a:solidFill>
                <a:schemeClr val="tx1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94275" y="1728626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784880" y="1728625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4645912" y="3084336"/>
            <a:ext cx="906722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cxnSp>
        <p:nvCxnSpPr>
          <p:cNvPr id="47" name="直接箭头连接符 46"/>
          <p:cNvCxnSpPr>
            <a:endCxn id="89" idx="0"/>
          </p:cNvCxnSpPr>
          <p:nvPr/>
        </p:nvCxnSpPr>
        <p:spPr>
          <a:xfrm flipH="1">
            <a:off x="2774658" y="2644337"/>
            <a:ext cx="9787" cy="260402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endCxn id="14" idx="1"/>
          </p:cNvCxnSpPr>
          <p:nvPr/>
        </p:nvCxnSpPr>
        <p:spPr>
          <a:xfrm flipV="1">
            <a:off x="2784445" y="2827020"/>
            <a:ext cx="609486" cy="14655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endCxn id="41" idx="1"/>
          </p:cNvCxnSpPr>
          <p:nvPr/>
        </p:nvCxnSpPr>
        <p:spPr>
          <a:xfrm flipV="1">
            <a:off x="3937569" y="3319604"/>
            <a:ext cx="708343" cy="14656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3937569" y="3062288"/>
            <a:ext cx="7914" cy="984683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>
            <a:endCxn id="21" idx="1"/>
          </p:cNvCxnSpPr>
          <p:nvPr/>
        </p:nvCxnSpPr>
        <p:spPr>
          <a:xfrm flipV="1">
            <a:off x="3945483" y="3789655"/>
            <a:ext cx="1872701" cy="16219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圆角矩形 60"/>
          <p:cNvSpPr/>
          <p:nvPr/>
        </p:nvSpPr>
        <p:spPr>
          <a:xfrm>
            <a:off x="4653826" y="4046971"/>
            <a:ext cx="906722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提交、</a:t>
            </a:r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push</a:t>
            </a:r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代码</a:t>
            </a:r>
          </a:p>
        </p:txBody>
      </p:sp>
      <p:sp>
        <p:nvSpPr>
          <p:cNvPr id="62" name="圆角矩形 61"/>
          <p:cNvSpPr/>
          <p:nvPr/>
        </p:nvSpPr>
        <p:spPr>
          <a:xfrm>
            <a:off x="5820036" y="4777829"/>
            <a:ext cx="928747" cy="470536"/>
          </a:xfrm>
          <a:prstGeom prst="round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提交、</a:t>
            </a:r>
            <a:r>
              <a:rPr lang="en-US" altLang="zh-CN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push</a:t>
            </a:r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代码</a:t>
            </a:r>
          </a:p>
        </p:txBody>
      </p:sp>
      <p:cxnSp>
        <p:nvCxnSpPr>
          <p:cNvPr id="66" name="直接箭头连接符 65"/>
          <p:cNvCxnSpPr>
            <a:stCxn id="41" idx="2"/>
            <a:endCxn id="61" idx="0"/>
          </p:cNvCxnSpPr>
          <p:nvPr/>
        </p:nvCxnSpPr>
        <p:spPr>
          <a:xfrm>
            <a:off x="5099273" y="3554872"/>
            <a:ext cx="7914" cy="492099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21" idx="2"/>
            <a:endCxn id="62" idx="0"/>
          </p:cNvCxnSpPr>
          <p:nvPr/>
        </p:nvCxnSpPr>
        <p:spPr>
          <a:xfrm>
            <a:off x="6277267" y="4024923"/>
            <a:ext cx="7143" cy="752906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61" idx="1"/>
            <a:endCxn id="73" idx="3"/>
          </p:cNvCxnSpPr>
          <p:nvPr/>
        </p:nvCxnSpPr>
        <p:spPr>
          <a:xfrm flipH="1">
            <a:off x="4349342" y="4282239"/>
            <a:ext cx="304484" cy="83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圆角矩形 72"/>
          <p:cNvSpPr/>
          <p:nvPr/>
        </p:nvSpPr>
        <p:spPr>
          <a:xfrm>
            <a:off x="3542289" y="4047803"/>
            <a:ext cx="807053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合并分支</a:t>
            </a:r>
          </a:p>
        </p:txBody>
      </p:sp>
      <p:cxnSp>
        <p:nvCxnSpPr>
          <p:cNvPr id="82" name="直接箭头连接符 81"/>
          <p:cNvCxnSpPr/>
          <p:nvPr/>
        </p:nvCxnSpPr>
        <p:spPr>
          <a:xfrm>
            <a:off x="3941076" y="4513988"/>
            <a:ext cx="0" cy="27305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圆角矩形 82"/>
          <p:cNvSpPr/>
          <p:nvPr/>
        </p:nvSpPr>
        <p:spPr>
          <a:xfrm>
            <a:off x="3545266" y="4782811"/>
            <a:ext cx="804077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解决冲突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合并分支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87" name="直接箭头连接符 86"/>
          <p:cNvCxnSpPr>
            <a:stCxn id="62" idx="1"/>
            <a:endCxn id="83" idx="3"/>
          </p:cNvCxnSpPr>
          <p:nvPr/>
        </p:nvCxnSpPr>
        <p:spPr>
          <a:xfrm flipH="1">
            <a:off x="4349343" y="5013097"/>
            <a:ext cx="1470693" cy="498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圆角矩形 88"/>
          <p:cNvSpPr/>
          <p:nvPr/>
        </p:nvSpPr>
        <p:spPr>
          <a:xfrm>
            <a:off x="2404305" y="5248365"/>
            <a:ext cx="740705" cy="470536"/>
          </a:xfrm>
          <a:prstGeom prst="roundRect">
            <a:avLst/>
          </a:prstGeom>
          <a:solidFill>
            <a:srgbClr val="C00000"/>
          </a:solidFill>
          <a:ln w="25400">
            <a:noFill/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合并</a:t>
            </a:r>
            <a:r>
              <a:rPr lang="en-US" altLang="zh-CN" sz="1200" b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develop</a:t>
            </a:r>
            <a:endParaRPr lang="zh-CN" altLang="en-US" sz="1200" b="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93" name="直接箭头连接符 92"/>
          <p:cNvCxnSpPr/>
          <p:nvPr/>
        </p:nvCxnSpPr>
        <p:spPr>
          <a:xfrm>
            <a:off x="3948867" y="5248365"/>
            <a:ext cx="0" cy="1325429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箭头连接符 94"/>
          <p:cNvCxnSpPr/>
          <p:nvPr/>
        </p:nvCxnSpPr>
        <p:spPr>
          <a:xfrm flipH="1">
            <a:off x="3161562" y="5492785"/>
            <a:ext cx="799662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箭头连接符 96"/>
          <p:cNvCxnSpPr>
            <a:endCxn id="102" idx="1"/>
          </p:cNvCxnSpPr>
          <p:nvPr/>
        </p:nvCxnSpPr>
        <p:spPr>
          <a:xfrm flipV="1">
            <a:off x="3962516" y="5644303"/>
            <a:ext cx="691310" cy="456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/>
          <p:cNvCxnSpPr>
            <a:stCxn id="61" idx="2"/>
            <a:endCxn id="102" idx="0"/>
          </p:cNvCxnSpPr>
          <p:nvPr/>
        </p:nvCxnSpPr>
        <p:spPr>
          <a:xfrm>
            <a:off x="5107187" y="4517507"/>
            <a:ext cx="0" cy="89152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圆角矩形 101"/>
          <p:cNvSpPr/>
          <p:nvPr/>
        </p:nvSpPr>
        <p:spPr>
          <a:xfrm>
            <a:off x="4653826" y="5409035"/>
            <a:ext cx="906722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Pull</a:t>
            </a:r>
          </a:p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最新代码</a:t>
            </a:r>
          </a:p>
        </p:txBody>
      </p:sp>
      <p:sp>
        <p:nvSpPr>
          <p:cNvPr id="106" name="圆角矩形 105"/>
          <p:cNvSpPr/>
          <p:nvPr/>
        </p:nvSpPr>
        <p:spPr>
          <a:xfrm>
            <a:off x="5831048" y="5825278"/>
            <a:ext cx="906722" cy="470536"/>
          </a:xfrm>
          <a:prstGeom prst="round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en-US" altLang="zh-CN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Pull</a:t>
            </a:r>
          </a:p>
          <a:p>
            <a:pPr marL="0" lvl="1"/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最新代码</a:t>
            </a:r>
          </a:p>
        </p:txBody>
      </p:sp>
      <p:cxnSp>
        <p:nvCxnSpPr>
          <p:cNvPr id="107" name="直接箭头连接符 106"/>
          <p:cNvCxnSpPr/>
          <p:nvPr/>
        </p:nvCxnSpPr>
        <p:spPr>
          <a:xfrm>
            <a:off x="3955692" y="6064237"/>
            <a:ext cx="1863324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箭头连接符 109"/>
          <p:cNvCxnSpPr>
            <a:endCxn id="106" idx="0"/>
          </p:cNvCxnSpPr>
          <p:nvPr/>
        </p:nvCxnSpPr>
        <p:spPr>
          <a:xfrm>
            <a:off x="6280838" y="5248365"/>
            <a:ext cx="3571" cy="576913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箭头连接符 112"/>
          <p:cNvCxnSpPr/>
          <p:nvPr/>
        </p:nvCxnSpPr>
        <p:spPr>
          <a:xfrm>
            <a:off x="2784445" y="5718901"/>
            <a:ext cx="0" cy="854893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箭头连接符 114"/>
          <p:cNvCxnSpPr/>
          <p:nvPr/>
        </p:nvCxnSpPr>
        <p:spPr>
          <a:xfrm>
            <a:off x="6284409" y="6295814"/>
            <a:ext cx="0" cy="27798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箭头连接符 116"/>
          <p:cNvCxnSpPr/>
          <p:nvPr/>
        </p:nvCxnSpPr>
        <p:spPr>
          <a:xfrm>
            <a:off x="5084689" y="5868367"/>
            <a:ext cx="0" cy="705427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/>
          <p:cNvCxnSpPr/>
          <p:nvPr/>
        </p:nvCxnSpPr>
        <p:spPr>
          <a:xfrm>
            <a:off x="5638394" y="1098371"/>
            <a:ext cx="19767" cy="5475423"/>
          </a:xfrm>
          <a:prstGeom prst="straightConnector1">
            <a:avLst/>
          </a:prstGeom>
          <a:ln w="6350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/>
              <a:t>TrustieGit</a:t>
            </a:r>
            <a:r>
              <a:rPr lang="zh-CN" altLang="en-US" b="1" dirty="0"/>
              <a:t>指南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457200" y="1008993"/>
            <a:ext cx="8229600" cy="5759942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（项目管理员</a:t>
            </a:r>
            <a:r>
              <a:rPr lang="en-US" altLang="zh-CN" sz="1800" dirty="0"/>
              <a:t>/</a:t>
            </a:r>
            <a:r>
              <a:rPr lang="zh-CN" altLang="en-US" sz="1800" dirty="0"/>
              <a:t>组长）分支合并及解决冲突</a:t>
            </a:r>
            <a:endParaRPr lang="en-US" altLang="zh-CN" sz="1800" dirty="0"/>
          </a:p>
          <a:p>
            <a:pPr lvl="2"/>
            <a:r>
              <a:rPr lang="zh-CN" altLang="en-US" sz="1600" dirty="0">
                <a:sym typeface="Wingdings" panose="05000000000000000000" pitchFamily="2" charset="2"/>
              </a:rPr>
              <a:t>将</a:t>
            </a:r>
            <a:r>
              <a:rPr lang="en-US" altLang="zh-CN" sz="1600" dirty="0">
                <a:sym typeface="Wingdings" panose="05000000000000000000" pitchFamily="2" charset="2"/>
              </a:rPr>
              <a:t>develop</a:t>
            </a:r>
            <a:r>
              <a:rPr lang="zh-CN" altLang="en-US" sz="1600" dirty="0">
                <a:sym typeface="Wingdings" panose="05000000000000000000" pitchFamily="2" charset="2"/>
              </a:rPr>
              <a:t>分支合并到</a:t>
            </a:r>
            <a:r>
              <a:rPr lang="en-US" altLang="zh-CN" sz="1600" dirty="0">
                <a:sym typeface="Wingdings" panose="05000000000000000000" pitchFamily="2" charset="2"/>
              </a:rPr>
              <a:t>master</a:t>
            </a:r>
            <a:r>
              <a:rPr lang="zh-CN" altLang="en-US" sz="1600" dirty="0">
                <a:sym typeface="Wingdings" panose="05000000000000000000" pitchFamily="2" charset="2"/>
              </a:rPr>
              <a:t>分支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    1</a:t>
            </a:r>
            <a:r>
              <a:rPr lang="zh-CN" altLang="en-US" sz="1600" dirty="0">
                <a:sym typeface="Wingdings" panose="05000000000000000000" pitchFamily="2" charset="2"/>
              </a:rPr>
              <a:t>、切换到</a:t>
            </a:r>
            <a:r>
              <a:rPr lang="en-US" altLang="zh-CN" sz="1600" dirty="0">
                <a:sym typeface="Wingdings" panose="05000000000000000000" pitchFamily="2" charset="2"/>
              </a:rPr>
              <a:t>master</a:t>
            </a:r>
            <a:r>
              <a:rPr lang="zh-CN" altLang="en-US" sz="1600" dirty="0">
                <a:sym typeface="Wingdings" panose="05000000000000000000" pitchFamily="2" charset="2"/>
              </a:rPr>
              <a:t>分支：右键</a:t>
            </a:r>
            <a:r>
              <a:rPr lang="en-US" altLang="zh-CN" sz="1600" dirty="0">
                <a:sym typeface="Wingdings" panose="05000000000000000000" pitchFamily="2" charset="2"/>
              </a:rPr>
              <a:t></a:t>
            </a:r>
            <a:r>
              <a:rPr lang="en-US" altLang="zh-CN" sz="1600" dirty="0" err="1">
                <a:sym typeface="Wingdings" panose="05000000000000000000" pitchFamily="2" charset="2"/>
              </a:rPr>
              <a:t>TortoiseGit</a:t>
            </a:r>
            <a:r>
              <a:rPr lang="en-US" altLang="zh-CN" sz="1600" dirty="0">
                <a:sym typeface="Wingdings" panose="05000000000000000000" pitchFamily="2" charset="2"/>
              </a:rPr>
              <a:t> Switch Checkout</a:t>
            </a:r>
            <a:r>
              <a:rPr lang="zh-CN" altLang="en-US" sz="1600" dirty="0">
                <a:sym typeface="Wingdings" panose="05000000000000000000" pitchFamily="2" charset="2"/>
              </a:rPr>
              <a:t>，如下图，选择</a:t>
            </a:r>
            <a:r>
              <a:rPr lang="en-US" altLang="zh-CN" sz="1600" dirty="0">
                <a:sym typeface="Wingdings" panose="05000000000000000000" pitchFamily="2" charset="2"/>
              </a:rPr>
              <a:t>master</a:t>
            </a:r>
            <a:r>
              <a:rPr lang="zh-CN" altLang="en-US" sz="1600" dirty="0">
                <a:sym typeface="Wingdings" panose="05000000000000000000" pitchFamily="2" charset="2"/>
              </a:rPr>
              <a:t>分支，点击“</a:t>
            </a:r>
            <a:r>
              <a:rPr lang="en-US" altLang="zh-CN" sz="1600" dirty="0">
                <a:sym typeface="Wingdings" panose="05000000000000000000" pitchFamily="2" charset="2"/>
              </a:rPr>
              <a:t>ok</a:t>
            </a:r>
            <a:r>
              <a:rPr lang="zh-CN" altLang="en-US" sz="1600" dirty="0">
                <a:sym typeface="Wingdings" panose="05000000000000000000" pitchFamily="2" charset="2"/>
              </a:rPr>
              <a:t>”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    2</a:t>
            </a:r>
            <a:r>
              <a:rPr lang="zh-CN" altLang="en-US" sz="1600" dirty="0">
                <a:sym typeface="Wingdings" panose="05000000000000000000" pitchFamily="2" charset="2"/>
              </a:rPr>
              <a:t>、选择“</a:t>
            </a:r>
            <a:r>
              <a:rPr lang="en-US" altLang="zh-CN" sz="1600" dirty="0">
                <a:sym typeface="Wingdings" panose="05000000000000000000" pitchFamily="2" charset="2"/>
              </a:rPr>
              <a:t>merge</a:t>
            </a:r>
            <a:r>
              <a:rPr lang="zh-CN" altLang="en-US" sz="1600" dirty="0">
                <a:sym typeface="Wingdings" panose="05000000000000000000" pitchFamily="2" charset="2"/>
              </a:rPr>
              <a:t>”，选择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develop</a:t>
            </a:r>
            <a:r>
              <a:rPr lang="zh-CN" altLang="en-US" sz="1600" dirty="0">
                <a:sym typeface="Wingdings" panose="05000000000000000000" pitchFamily="2" charset="2"/>
              </a:rPr>
              <a:t>分支，点击“</a:t>
            </a:r>
            <a:r>
              <a:rPr lang="en-US" altLang="zh-CN" sz="1600" dirty="0">
                <a:sym typeface="Wingdings" panose="05000000000000000000" pitchFamily="2" charset="2"/>
              </a:rPr>
              <a:t>ok</a:t>
            </a:r>
            <a:r>
              <a:rPr lang="zh-CN" altLang="en-US" sz="1600" dirty="0">
                <a:sym typeface="Wingdings" panose="05000000000000000000" pitchFamily="2" charset="2"/>
              </a:rPr>
              <a:t>”即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zh-CN" altLang="en-US" sz="1600" dirty="0">
                <a:sym typeface="Wingdings" panose="05000000000000000000" pitchFamily="2" charset="2"/>
              </a:rPr>
              <a:t>可合并成功。最后推送代码即可。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zh-CN" sz="1800" dirty="0"/>
          </a:p>
          <a:p>
            <a:pPr marL="457200" lvl="1" indent="0">
              <a:buNone/>
            </a:pPr>
            <a:r>
              <a:rPr lang="en-US" altLang="zh-CN" sz="1800" dirty="0"/>
              <a:t>	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41" y="3115583"/>
            <a:ext cx="3381517" cy="22959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930105"/>
            <a:ext cx="3719438" cy="23709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4300684"/>
            <a:ext cx="3719438" cy="246862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 err="1"/>
              <a:t>Git</a:t>
            </a:r>
            <a:r>
              <a:rPr lang="zh-CN" altLang="en-US" b="1" dirty="0"/>
              <a:t>版本库的原理</a:t>
            </a:r>
          </a:p>
        </p:txBody>
      </p:sp>
      <p:sp>
        <p:nvSpPr>
          <p:cNvPr id="4" name="AutoShape 2" descr="https://pic4.zhimg.com/20325cc9e4c6ebde6b529dcbde7d5687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71" y="1285102"/>
            <a:ext cx="494270" cy="494270"/>
          </a:xfrm>
        </p:spPr>
      </p:pic>
      <p:sp>
        <p:nvSpPr>
          <p:cNvPr id="7" name="文本框 6"/>
          <p:cNvSpPr txBox="1"/>
          <p:nvPr/>
        </p:nvSpPr>
        <p:spPr>
          <a:xfrm>
            <a:off x="3445336" y="965923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组长</a:t>
            </a:r>
          </a:p>
        </p:txBody>
      </p:sp>
      <p:pic>
        <p:nvPicPr>
          <p:cNvPr id="8" name="内容占位符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0131" y="1258089"/>
            <a:ext cx="494270" cy="4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5784880" y="944483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组员</a:t>
            </a:r>
          </a:p>
        </p:txBody>
      </p:sp>
      <p:cxnSp>
        <p:nvCxnSpPr>
          <p:cNvPr id="11" name="直接箭头连接符 10"/>
          <p:cNvCxnSpPr>
            <a:stCxn id="29" idx="2"/>
            <a:endCxn id="41" idx="0"/>
          </p:cNvCxnSpPr>
          <p:nvPr/>
        </p:nvCxnSpPr>
        <p:spPr>
          <a:xfrm>
            <a:off x="5088545" y="2036403"/>
            <a:ext cx="10728" cy="1047933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2239045" y="2173801"/>
            <a:ext cx="1090800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创建版本库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push</a:t>
            </a:r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代码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393931" y="2591752"/>
            <a:ext cx="1091339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develop</a:t>
            </a:r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分支</a:t>
            </a:r>
          </a:p>
        </p:txBody>
      </p:sp>
      <p:cxnSp>
        <p:nvCxnSpPr>
          <p:cNvPr id="16" name="直接箭头连接符 15"/>
          <p:cNvCxnSpPr>
            <a:stCxn id="33" idx="2"/>
            <a:endCxn id="21" idx="0"/>
          </p:cNvCxnSpPr>
          <p:nvPr/>
        </p:nvCxnSpPr>
        <p:spPr>
          <a:xfrm flipH="1">
            <a:off x="6277267" y="2036402"/>
            <a:ext cx="1883" cy="151798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/>
        </p:nvSpPr>
        <p:spPr>
          <a:xfrm>
            <a:off x="5818184" y="3554387"/>
            <a:ext cx="918165" cy="470536"/>
          </a:xfrm>
          <a:prstGeom prst="round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</a:t>
            </a:r>
            <a:endParaRPr lang="en-US" altLang="zh-CN" sz="1200" b="0" dirty="0">
              <a:solidFill>
                <a:schemeClr val="accent6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cxnSp>
        <p:nvCxnSpPr>
          <p:cNvPr id="23" name="直接箭头连接符 22"/>
          <p:cNvCxnSpPr>
            <a:endCxn id="12" idx="0"/>
          </p:cNvCxnSpPr>
          <p:nvPr/>
        </p:nvCxnSpPr>
        <p:spPr>
          <a:xfrm>
            <a:off x="2774658" y="2038859"/>
            <a:ext cx="9787" cy="134942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28" idx="2"/>
            <a:endCxn id="14" idx="0"/>
          </p:cNvCxnSpPr>
          <p:nvPr/>
        </p:nvCxnSpPr>
        <p:spPr>
          <a:xfrm>
            <a:off x="3939601" y="2036404"/>
            <a:ext cx="0" cy="55534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2291877" y="1728627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master</a:t>
            </a:r>
            <a:endParaRPr lang="zh-CN" altLang="en-US" sz="1400" dirty="0">
              <a:solidFill>
                <a:schemeClr val="tx1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445331" y="1728627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develop</a:t>
            </a:r>
            <a:endParaRPr lang="zh-CN" altLang="en-US" sz="1400" dirty="0">
              <a:solidFill>
                <a:schemeClr val="tx1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94275" y="1728626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784880" y="1728625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4645912" y="3084336"/>
            <a:ext cx="906722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cxnSp>
        <p:nvCxnSpPr>
          <p:cNvPr id="47" name="直接箭头连接符 46"/>
          <p:cNvCxnSpPr>
            <a:endCxn id="89" idx="0"/>
          </p:cNvCxnSpPr>
          <p:nvPr/>
        </p:nvCxnSpPr>
        <p:spPr>
          <a:xfrm flipH="1">
            <a:off x="2774658" y="2644337"/>
            <a:ext cx="9787" cy="260402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endCxn id="14" idx="1"/>
          </p:cNvCxnSpPr>
          <p:nvPr/>
        </p:nvCxnSpPr>
        <p:spPr>
          <a:xfrm flipV="1">
            <a:off x="2784445" y="2827020"/>
            <a:ext cx="609486" cy="14655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endCxn id="41" idx="1"/>
          </p:cNvCxnSpPr>
          <p:nvPr/>
        </p:nvCxnSpPr>
        <p:spPr>
          <a:xfrm flipV="1">
            <a:off x="3937569" y="3319604"/>
            <a:ext cx="708343" cy="14656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3937569" y="3062288"/>
            <a:ext cx="7914" cy="984683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>
            <a:endCxn id="21" idx="1"/>
          </p:cNvCxnSpPr>
          <p:nvPr/>
        </p:nvCxnSpPr>
        <p:spPr>
          <a:xfrm flipV="1">
            <a:off x="3945483" y="3789655"/>
            <a:ext cx="1872701" cy="16219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圆角矩形 60"/>
          <p:cNvSpPr/>
          <p:nvPr/>
        </p:nvSpPr>
        <p:spPr>
          <a:xfrm>
            <a:off x="4653826" y="4046971"/>
            <a:ext cx="906722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提交、</a:t>
            </a:r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push</a:t>
            </a:r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代码</a:t>
            </a:r>
          </a:p>
        </p:txBody>
      </p:sp>
      <p:sp>
        <p:nvSpPr>
          <p:cNvPr id="62" name="圆角矩形 61"/>
          <p:cNvSpPr/>
          <p:nvPr/>
        </p:nvSpPr>
        <p:spPr>
          <a:xfrm>
            <a:off x="5820036" y="4777829"/>
            <a:ext cx="928747" cy="470536"/>
          </a:xfrm>
          <a:prstGeom prst="round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提交、</a:t>
            </a:r>
            <a:r>
              <a:rPr lang="en-US" altLang="zh-CN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push</a:t>
            </a:r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代码</a:t>
            </a:r>
          </a:p>
        </p:txBody>
      </p:sp>
      <p:cxnSp>
        <p:nvCxnSpPr>
          <p:cNvPr id="66" name="直接箭头连接符 65"/>
          <p:cNvCxnSpPr>
            <a:stCxn id="41" idx="2"/>
            <a:endCxn id="61" idx="0"/>
          </p:cNvCxnSpPr>
          <p:nvPr/>
        </p:nvCxnSpPr>
        <p:spPr>
          <a:xfrm>
            <a:off x="5099273" y="3554872"/>
            <a:ext cx="7914" cy="492099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21" idx="2"/>
            <a:endCxn id="62" idx="0"/>
          </p:cNvCxnSpPr>
          <p:nvPr/>
        </p:nvCxnSpPr>
        <p:spPr>
          <a:xfrm>
            <a:off x="6277267" y="4024923"/>
            <a:ext cx="7143" cy="752906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61" idx="1"/>
            <a:endCxn id="73" idx="3"/>
          </p:cNvCxnSpPr>
          <p:nvPr/>
        </p:nvCxnSpPr>
        <p:spPr>
          <a:xfrm flipH="1">
            <a:off x="4349342" y="4282239"/>
            <a:ext cx="304484" cy="83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圆角矩形 72"/>
          <p:cNvSpPr/>
          <p:nvPr/>
        </p:nvSpPr>
        <p:spPr>
          <a:xfrm>
            <a:off x="3542289" y="4047803"/>
            <a:ext cx="807053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合并分支</a:t>
            </a:r>
          </a:p>
        </p:txBody>
      </p:sp>
      <p:cxnSp>
        <p:nvCxnSpPr>
          <p:cNvPr id="82" name="直接箭头连接符 81"/>
          <p:cNvCxnSpPr/>
          <p:nvPr/>
        </p:nvCxnSpPr>
        <p:spPr>
          <a:xfrm>
            <a:off x="3941076" y="4513988"/>
            <a:ext cx="0" cy="27305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圆角矩形 82"/>
          <p:cNvSpPr/>
          <p:nvPr/>
        </p:nvSpPr>
        <p:spPr>
          <a:xfrm>
            <a:off x="3545266" y="4782811"/>
            <a:ext cx="804077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解决冲突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合并分支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87" name="直接箭头连接符 86"/>
          <p:cNvCxnSpPr>
            <a:stCxn id="62" idx="1"/>
            <a:endCxn id="83" idx="3"/>
          </p:cNvCxnSpPr>
          <p:nvPr/>
        </p:nvCxnSpPr>
        <p:spPr>
          <a:xfrm flipH="1">
            <a:off x="4349343" y="5013097"/>
            <a:ext cx="1470693" cy="498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圆角矩形 88"/>
          <p:cNvSpPr/>
          <p:nvPr/>
        </p:nvSpPr>
        <p:spPr>
          <a:xfrm>
            <a:off x="2404305" y="5248365"/>
            <a:ext cx="740705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合并</a:t>
            </a:r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develop</a:t>
            </a:r>
            <a:endParaRPr lang="zh-CN" altLang="en-US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93" name="直接箭头连接符 92"/>
          <p:cNvCxnSpPr/>
          <p:nvPr/>
        </p:nvCxnSpPr>
        <p:spPr>
          <a:xfrm>
            <a:off x="3948867" y="5248365"/>
            <a:ext cx="0" cy="1325429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箭头连接符 94"/>
          <p:cNvCxnSpPr/>
          <p:nvPr/>
        </p:nvCxnSpPr>
        <p:spPr>
          <a:xfrm flipH="1">
            <a:off x="3161562" y="5492785"/>
            <a:ext cx="799662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箭头连接符 96"/>
          <p:cNvCxnSpPr>
            <a:endCxn id="102" idx="1"/>
          </p:cNvCxnSpPr>
          <p:nvPr/>
        </p:nvCxnSpPr>
        <p:spPr>
          <a:xfrm flipV="1">
            <a:off x="3962516" y="5644303"/>
            <a:ext cx="691310" cy="456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/>
          <p:cNvCxnSpPr>
            <a:stCxn id="61" idx="2"/>
            <a:endCxn id="102" idx="0"/>
          </p:cNvCxnSpPr>
          <p:nvPr/>
        </p:nvCxnSpPr>
        <p:spPr>
          <a:xfrm>
            <a:off x="5107187" y="4517507"/>
            <a:ext cx="0" cy="89152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圆角矩形 101"/>
          <p:cNvSpPr/>
          <p:nvPr/>
        </p:nvSpPr>
        <p:spPr>
          <a:xfrm>
            <a:off x="4653826" y="5409035"/>
            <a:ext cx="906722" cy="470536"/>
          </a:xfrm>
          <a:prstGeom prst="roundRect">
            <a:avLst/>
          </a:prstGeom>
          <a:solidFill>
            <a:srgbClr val="C00000"/>
          </a:solidFill>
          <a:ln w="25400">
            <a:noFill/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en-US" altLang="zh-CN" sz="1200" b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Pull</a:t>
            </a:r>
          </a:p>
          <a:p>
            <a:pPr marL="0" lvl="1"/>
            <a:r>
              <a:rPr lang="zh-CN" altLang="en-US" sz="1200" b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最新代码</a:t>
            </a:r>
          </a:p>
        </p:txBody>
      </p:sp>
      <p:sp>
        <p:nvSpPr>
          <p:cNvPr id="106" name="圆角矩形 105"/>
          <p:cNvSpPr/>
          <p:nvPr/>
        </p:nvSpPr>
        <p:spPr>
          <a:xfrm>
            <a:off x="5831048" y="5825278"/>
            <a:ext cx="906722" cy="470536"/>
          </a:xfrm>
          <a:prstGeom prst="roundRect">
            <a:avLst/>
          </a:prstGeom>
          <a:solidFill>
            <a:srgbClr val="C00000"/>
          </a:solidFill>
          <a:ln w="25400">
            <a:noFill/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en-US" altLang="zh-CN" sz="1200" b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Pull</a:t>
            </a:r>
          </a:p>
          <a:p>
            <a:pPr marL="0" lvl="1"/>
            <a:r>
              <a:rPr lang="zh-CN" altLang="en-US" sz="1200" b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最新代码</a:t>
            </a:r>
          </a:p>
        </p:txBody>
      </p:sp>
      <p:cxnSp>
        <p:nvCxnSpPr>
          <p:cNvPr id="107" name="直接箭头连接符 106"/>
          <p:cNvCxnSpPr/>
          <p:nvPr/>
        </p:nvCxnSpPr>
        <p:spPr>
          <a:xfrm>
            <a:off x="3955692" y="6064237"/>
            <a:ext cx="1863324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箭头连接符 109"/>
          <p:cNvCxnSpPr>
            <a:endCxn id="106" idx="0"/>
          </p:cNvCxnSpPr>
          <p:nvPr/>
        </p:nvCxnSpPr>
        <p:spPr>
          <a:xfrm>
            <a:off x="6280838" y="5248365"/>
            <a:ext cx="3571" cy="576913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箭头连接符 112"/>
          <p:cNvCxnSpPr/>
          <p:nvPr/>
        </p:nvCxnSpPr>
        <p:spPr>
          <a:xfrm>
            <a:off x="2784445" y="5718901"/>
            <a:ext cx="0" cy="854893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箭头连接符 114"/>
          <p:cNvCxnSpPr/>
          <p:nvPr/>
        </p:nvCxnSpPr>
        <p:spPr>
          <a:xfrm>
            <a:off x="6284409" y="6295814"/>
            <a:ext cx="0" cy="27798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箭头连接符 116"/>
          <p:cNvCxnSpPr/>
          <p:nvPr/>
        </p:nvCxnSpPr>
        <p:spPr>
          <a:xfrm>
            <a:off x="5084689" y="5868367"/>
            <a:ext cx="0" cy="705427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/>
          <p:cNvCxnSpPr/>
          <p:nvPr/>
        </p:nvCxnSpPr>
        <p:spPr>
          <a:xfrm>
            <a:off x="5638394" y="1098371"/>
            <a:ext cx="19767" cy="5475423"/>
          </a:xfrm>
          <a:prstGeom prst="straightConnector1">
            <a:avLst/>
          </a:prstGeom>
          <a:ln w="6350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/>
              <a:t>TrustieGit</a:t>
            </a:r>
            <a:r>
              <a:rPr lang="zh-CN" altLang="en-US" b="1" dirty="0"/>
              <a:t>指南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419100" y="894693"/>
            <a:ext cx="8229600" cy="5759942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（组员）拉取</a:t>
            </a:r>
            <a:r>
              <a:rPr lang="en-US" altLang="zh-CN" sz="1800" dirty="0"/>
              <a:t>develop</a:t>
            </a:r>
            <a:r>
              <a:rPr lang="zh-CN" altLang="en-US" sz="1800" dirty="0"/>
              <a:t>最新代码</a:t>
            </a:r>
            <a:endParaRPr lang="en-US" altLang="zh-CN" sz="1800" dirty="0"/>
          </a:p>
          <a:p>
            <a:pPr lvl="2"/>
            <a:r>
              <a:rPr lang="zh-CN" altLang="en-US" sz="1600" dirty="0">
                <a:sym typeface="Wingdings" panose="05000000000000000000" pitchFamily="2" charset="2"/>
              </a:rPr>
              <a:t>将</a:t>
            </a:r>
            <a:r>
              <a:rPr lang="en-US" altLang="zh-CN" sz="1600" dirty="0">
                <a:sym typeface="Wingdings" panose="05000000000000000000" pitchFamily="2" charset="2"/>
              </a:rPr>
              <a:t>master</a:t>
            </a:r>
            <a:r>
              <a:rPr lang="zh-CN" altLang="en-US" sz="1600" dirty="0">
                <a:sym typeface="Wingdings" panose="05000000000000000000" pitchFamily="2" charset="2"/>
              </a:rPr>
              <a:t>分支切换到自己的分支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    1</a:t>
            </a:r>
            <a:r>
              <a:rPr lang="zh-CN" altLang="en-US" sz="1600" dirty="0">
                <a:sym typeface="Wingdings" panose="05000000000000000000" pitchFamily="2" charset="2"/>
              </a:rPr>
              <a:t>、切换到</a:t>
            </a:r>
            <a:r>
              <a:rPr lang="en-US" altLang="zh-CN" sz="1600" dirty="0">
                <a:sym typeface="Wingdings" panose="05000000000000000000" pitchFamily="2" charset="2"/>
              </a:rPr>
              <a:t>master</a:t>
            </a:r>
            <a:r>
              <a:rPr lang="zh-CN" altLang="en-US" sz="1600" dirty="0">
                <a:sym typeface="Wingdings" panose="05000000000000000000" pitchFamily="2" charset="2"/>
              </a:rPr>
              <a:t>分支：右键</a:t>
            </a:r>
            <a:r>
              <a:rPr lang="en-US" altLang="zh-CN" sz="1600" dirty="0">
                <a:sym typeface="Wingdings" panose="05000000000000000000" pitchFamily="2" charset="2"/>
              </a:rPr>
              <a:t></a:t>
            </a:r>
            <a:r>
              <a:rPr lang="en-US" altLang="zh-CN" sz="1600" dirty="0" err="1">
                <a:sym typeface="Wingdings" panose="05000000000000000000" pitchFamily="2" charset="2"/>
              </a:rPr>
              <a:t>TortoiseGit</a:t>
            </a:r>
            <a:r>
              <a:rPr lang="en-US" altLang="zh-CN" sz="1600" dirty="0">
                <a:sym typeface="Wingdings" panose="05000000000000000000" pitchFamily="2" charset="2"/>
              </a:rPr>
              <a:t> Switch Checkout</a:t>
            </a:r>
            <a:r>
              <a:rPr lang="zh-CN" altLang="en-US" sz="1600" dirty="0">
                <a:sym typeface="Wingdings" panose="05000000000000000000" pitchFamily="2" charset="2"/>
              </a:rPr>
              <a:t>，如下图，选择自己的分支，点击“</a:t>
            </a:r>
            <a:r>
              <a:rPr lang="en-US" altLang="zh-CN" sz="1600" dirty="0">
                <a:sym typeface="Wingdings" panose="05000000000000000000" pitchFamily="2" charset="2"/>
              </a:rPr>
              <a:t>ok</a:t>
            </a:r>
            <a:r>
              <a:rPr lang="zh-CN" altLang="en-US" sz="1600" dirty="0">
                <a:sym typeface="Wingdings" panose="05000000000000000000" pitchFamily="2" charset="2"/>
              </a:rPr>
              <a:t>”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    2</a:t>
            </a:r>
            <a:r>
              <a:rPr lang="zh-CN" altLang="en-US" sz="1600" dirty="0">
                <a:sym typeface="Wingdings" panose="05000000000000000000" pitchFamily="2" charset="2"/>
              </a:rPr>
              <a:t>、选择</a:t>
            </a:r>
            <a:r>
              <a:rPr lang="en-US" altLang="zh-CN" sz="1600" dirty="0">
                <a:sym typeface="Wingdings" panose="05000000000000000000" pitchFamily="2" charset="2"/>
              </a:rPr>
              <a:t>merge</a:t>
            </a:r>
            <a:r>
              <a:rPr lang="zh-CN" altLang="en-US" sz="1600" dirty="0">
                <a:sym typeface="Wingdings" panose="05000000000000000000" pitchFamily="2" charset="2"/>
              </a:rPr>
              <a:t>右侧的三角按钮，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zh-CN" altLang="en-US" sz="1600" dirty="0">
                <a:sym typeface="Wingdings" panose="05000000000000000000" pitchFamily="2" charset="2"/>
              </a:rPr>
              <a:t>选择“</a:t>
            </a:r>
            <a:r>
              <a:rPr lang="en-US" altLang="zh-CN" sz="1600" dirty="0">
                <a:sym typeface="Wingdings" panose="05000000000000000000" pitchFamily="2" charset="2"/>
              </a:rPr>
              <a:t>pull</a:t>
            </a:r>
            <a:r>
              <a:rPr lang="zh-CN" altLang="en-US" sz="1600" dirty="0">
                <a:sym typeface="Wingdings" panose="05000000000000000000" pitchFamily="2" charset="2"/>
              </a:rPr>
              <a:t>”，拉取最新的代码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altLang="zh-CN" sz="16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zh-CN" sz="1800" dirty="0"/>
          </a:p>
          <a:p>
            <a:pPr marL="457200" lvl="1" indent="0">
              <a:buNone/>
            </a:pPr>
            <a:r>
              <a:rPr lang="en-US" altLang="zh-CN" sz="1800" dirty="0"/>
              <a:t>	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51" y="2965419"/>
            <a:ext cx="4014712" cy="29655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33125" t="20555" r="40000" b="44167"/>
          <a:stretch>
            <a:fillRect/>
          </a:stretch>
        </p:blipFill>
        <p:spPr>
          <a:xfrm>
            <a:off x="4932713" y="1884847"/>
            <a:ext cx="3383384" cy="2498197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5076825" y="4183635"/>
            <a:ext cx="819150" cy="128358"/>
          </a:xfrm>
          <a:prstGeom prst="roundRect">
            <a:avLst/>
          </a:prstGeom>
          <a:ln w="25400">
            <a:solidFill>
              <a:srgbClr val="CC000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algn="ctr"/>
            <a:endParaRPr lang="zh-CN" altLang="en-US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070" y="4423461"/>
            <a:ext cx="3383384" cy="226214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CN" altLang="en-US" b="1" dirty="0"/>
              <a:t>使用</a:t>
            </a:r>
            <a:r>
              <a:rPr lang="en-US" altLang="zh-CN" b="1" dirty="0" err="1"/>
              <a:t>Git</a:t>
            </a:r>
            <a:r>
              <a:rPr lang="zh-CN" altLang="en-US" b="1" dirty="0"/>
              <a:t>进行协同开发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085184"/>
            <a:ext cx="9144000" cy="1781357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52000">
                <a:srgbClr val="0070C0"/>
              </a:gs>
              <a:gs pos="77000">
                <a:srgbClr val="72AFDC"/>
              </a:gs>
              <a:gs pos="100000">
                <a:schemeClr val="bg1"/>
              </a:gs>
            </a:gsLst>
            <a:lin ang="16200000" scaled="1"/>
            <a:tileRect/>
          </a:gradFill>
        </p:spPr>
        <p:txBody>
          <a:bodyPr wrap="square" tIns="684000" rtlCol="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https://www.trustie.net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816" y="2004150"/>
            <a:ext cx="9153816" cy="21544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60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欢迎大家交流讨论</a:t>
            </a:r>
            <a:r>
              <a:rPr kumimoji="0" lang="en-US" altLang="zh-CN" sz="5400" b="1" i="0" u="none" strike="noStrike" kern="0" cap="none" spc="60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kern="0" spc="60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spc="60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请加入</a:t>
            </a:r>
            <a:r>
              <a:rPr lang="en-US" altLang="zh-CN" sz="2800" kern="0" spc="60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Trustie</a:t>
            </a:r>
            <a:r>
              <a:rPr lang="zh-CN" altLang="en-US" sz="2800" kern="0" spc="60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师姐师兄答疑群 </a:t>
            </a:r>
            <a:endParaRPr lang="en-US" altLang="zh-CN" sz="2800" kern="0" spc="60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kern="0" spc="60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173184401</a:t>
            </a:r>
            <a:endParaRPr kumimoji="0" lang="zh-CN" altLang="en-US" sz="6600" b="1" i="0" u="none" strike="noStrike" kern="0" cap="none" spc="600" normalizeH="0" baseline="0" noProof="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439745" y="124762"/>
            <a:ext cx="633412" cy="572318"/>
            <a:chOff x="9164025" y="124762"/>
            <a:chExt cx="633412" cy="572318"/>
          </a:xfrm>
        </p:grpSpPr>
        <p:pic>
          <p:nvPicPr>
            <p:cNvPr id="7" name="Picture 2" descr="C:\Users\jack\Desktop\湖南省技术发明奖-答辩PPT准备\trustie_logo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6915" y="124762"/>
              <a:ext cx="555644" cy="48788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8" name="组合 7"/>
            <p:cNvGrpSpPr/>
            <p:nvPr/>
          </p:nvGrpSpPr>
          <p:grpSpPr>
            <a:xfrm>
              <a:off x="9164025" y="137750"/>
              <a:ext cx="633412" cy="559330"/>
              <a:chOff x="8383333" y="145660"/>
              <a:chExt cx="633412" cy="559330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8437683" y="145660"/>
                <a:ext cx="538945" cy="471198"/>
              </a:xfrm>
              <a:prstGeom prst="roundRect">
                <a:avLst>
                  <a:gd name="adj" fmla="val 2931"/>
                </a:avLst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vert="horz" wrap="square" lIns="91440" tIns="0" rIns="91440" bIns="0" numCol="1" anchor="ctr" anchorCtr="0" compatLnSpc="1"/>
              <a:lstStyle/>
              <a:p>
                <a:pPr algn="ctr"/>
                <a:endParaRPr lang="zh-CN" altLang="en-US" sz="1400" b="1">
                  <a:solidFill>
                    <a:srgbClr val="B2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3333" y="354168"/>
                <a:ext cx="633412" cy="3508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灯片编号占位符 3"/>
              <p:cNvSpPr txBox="1"/>
              <p:nvPr/>
            </p:nvSpPr>
            <p:spPr bwMode="auto">
              <a:xfrm>
                <a:off x="8446472" y="169322"/>
                <a:ext cx="504056" cy="21088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  <a:effectLst/>
            </p:spPr>
            <p:txBody>
              <a:bodyPr vert="horz" wrap="square" lIns="91440" tIns="0" rIns="91440" bIns="0" numCol="1" anchor="ctr" anchorCtr="0" compatLnSpc="1"/>
              <a:lstStyle>
                <a:defPPr>
                  <a:defRPr lang="en-US"/>
                </a:defPPr>
                <a:lvl1pPr algn="r" rtl="0" fontAlgn="base">
                  <a:spcBef>
                    <a:spcPct val="0"/>
                  </a:spcBef>
                  <a:spcAft>
                    <a:spcPct val="0"/>
                  </a:spcAft>
                  <a:defRPr sz="1600" kern="1200" smtClean="0">
                    <a:solidFill>
                      <a:srgbClr val="003366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anose="02020603050405020304" pitchFamily="36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anose="02020603050405020304" pitchFamily="36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anose="02020603050405020304" pitchFamily="36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Times New Roman" panose="02020603050405020304" pitchFamily="36" charset="0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panose="02020603050405020304" pitchFamily="36" charset="0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panose="02020603050405020304" pitchFamily="36" charset="0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panose="02020603050405020304" pitchFamily="36" charset="0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kern="1200">
                    <a:solidFill>
                      <a:schemeClr val="tx1"/>
                    </a:solidFill>
                    <a:latin typeface="Times New Roman" panose="02020603050405020304" pitchFamily="36" charset="0"/>
                    <a:ea typeface="+mn-ea"/>
                    <a:cs typeface="+mn-cs"/>
                  </a:defRPr>
                </a:lvl9pPr>
              </a:lstStyle>
              <a:p>
                <a:pPr algn="ctr"/>
                <a:fld id="{F294C1FE-75BB-4979-8E7C-39D8DC972F6A}" type="slidenum">
                  <a:rPr lang="zh-CN" altLang="en-US" sz="1400" b="1" smtClean="0">
                    <a:solidFill>
                      <a:srgbClr val="B20000"/>
                    </a:solidFill>
                  </a:rPr>
                  <a:t>37</a:t>
                </a:fld>
                <a:endParaRPr lang="en-US" altLang="zh-CN" sz="1400" b="1" dirty="0">
                  <a:solidFill>
                    <a:srgbClr val="B20000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 err="1"/>
              <a:t>Git</a:t>
            </a:r>
            <a:r>
              <a:rPr lang="zh-CN" altLang="en-US" dirty="0"/>
              <a:t>版本控制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93586" y="1067424"/>
            <a:ext cx="8737263" cy="55848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2000"/>
              <a:t>需要安装的软件</a:t>
            </a:r>
            <a:endParaRPr lang="en-US" altLang="zh-CN" sz="2000" dirty="0"/>
          </a:p>
          <a:p>
            <a:pPr marL="535305" lvl="1" indent="-189230">
              <a:lnSpc>
                <a:spcPct val="120000"/>
              </a:lnSpc>
            </a:pPr>
            <a:r>
              <a:rPr lang="en-US" altLang="zh-CN" sz="1800" dirty="0"/>
              <a:t>1 </a:t>
            </a:r>
            <a:r>
              <a:rPr lang="zh-CN" altLang="en-US" sz="1800" dirty="0"/>
              <a:t>创建版本库</a:t>
            </a:r>
            <a:r>
              <a:rPr lang="en-US" altLang="zh-CN" sz="1800" dirty="0"/>
              <a:t>(</a:t>
            </a:r>
            <a:r>
              <a:rPr lang="zh-CN" altLang="en-US" sz="1800" dirty="0"/>
              <a:t>默认</a:t>
            </a:r>
            <a:r>
              <a:rPr lang="en-US" altLang="zh-CN" sz="1800" dirty="0"/>
              <a:t>master</a:t>
            </a:r>
            <a:r>
              <a:rPr lang="zh-CN" altLang="en-US" sz="1800" dirty="0"/>
              <a:t>分支</a:t>
            </a:r>
            <a:r>
              <a:rPr lang="en-US" altLang="zh-CN" sz="1800" dirty="0"/>
              <a:t>)</a:t>
            </a:r>
            <a:r>
              <a:rPr lang="zh-CN" altLang="en-US" sz="1800" dirty="0"/>
              <a:t>，</a:t>
            </a:r>
            <a:r>
              <a:rPr lang="en-US" altLang="zh-CN" sz="1800" dirty="0"/>
              <a:t>push</a:t>
            </a:r>
            <a:r>
              <a:rPr lang="zh-CN" altLang="en-US" sz="1800" dirty="0"/>
              <a:t>初始代码</a:t>
            </a:r>
            <a:endParaRPr lang="en-US" altLang="zh-CN" sz="1800" dirty="0"/>
          </a:p>
          <a:p>
            <a:pPr marL="535305" lvl="1" indent="-189230">
              <a:lnSpc>
                <a:spcPct val="120000"/>
              </a:lnSpc>
            </a:pPr>
            <a:r>
              <a:rPr lang="en-US" altLang="zh-CN" sz="1800" dirty="0"/>
              <a:t>2 </a:t>
            </a:r>
            <a:r>
              <a:rPr lang="zh-CN" altLang="en-US" sz="1800" dirty="0"/>
              <a:t>创建远程</a:t>
            </a:r>
            <a:r>
              <a:rPr lang="en-US" altLang="zh-CN" sz="1800" dirty="0"/>
              <a:t>develop</a:t>
            </a:r>
            <a:r>
              <a:rPr lang="zh-CN" altLang="en-US" sz="1800" dirty="0"/>
              <a:t>分支</a:t>
            </a:r>
            <a:endParaRPr lang="en-US" altLang="zh-CN" sz="1800" dirty="0"/>
          </a:p>
          <a:p>
            <a:pPr lvl="1">
              <a:lnSpc>
                <a:spcPct val="120000"/>
              </a:lnSpc>
            </a:pPr>
            <a:endParaRPr lang="en-US" altLang="zh-CN" sz="1800" dirty="0"/>
          </a:p>
          <a:p>
            <a:pPr>
              <a:lnSpc>
                <a:spcPct val="120000"/>
              </a:lnSpc>
            </a:pPr>
            <a:r>
              <a:rPr lang="zh-CN" altLang="en-US" sz="2000" dirty="0"/>
              <a:t>分支管理流程：基本过程（组员）</a:t>
            </a:r>
            <a:endParaRPr lang="en-US" altLang="zh-CN" sz="2000" dirty="0"/>
          </a:p>
          <a:p>
            <a:pPr marL="535305" lvl="1" indent="-189230">
              <a:lnSpc>
                <a:spcPct val="120000"/>
              </a:lnSpc>
            </a:pPr>
            <a:r>
              <a:rPr lang="en-US" altLang="zh-CN" sz="1800" dirty="0">
                <a:solidFill>
                  <a:srgbClr val="FF0000"/>
                </a:solidFill>
              </a:rPr>
              <a:t>3 </a:t>
            </a:r>
            <a:r>
              <a:rPr lang="zh-CN" altLang="en-US" sz="1800" dirty="0">
                <a:solidFill>
                  <a:srgbClr val="FF0000"/>
                </a:solidFill>
              </a:rPr>
              <a:t>克隆代码，切换到</a:t>
            </a:r>
            <a:r>
              <a:rPr lang="en-US" altLang="zh-CN" sz="1800" dirty="0">
                <a:solidFill>
                  <a:srgbClr val="FF0000"/>
                </a:solidFill>
              </a:rPr>
              <a:t>develop</a:t>
            </a:r>
            <a:r>
              <a:rPr lang="zh-CN" altLang="en-US" sz="1800" dirty="0">
                <a:solidFill>
                  <a:srgbClr val="FF0000"/>
                </a:solidFill>
              </a:rPr>
              <a:t>分支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marL="535305" lvl="1" indent="-189230">
              <a:lnSpc>
                <a:spcPct val="120000"/>
              </a:lnSpc>
            </a:pPr>
            <a:r>
              <a:rPr lang="en-US" altLang="zh-CN" sz="1800" dirty="0"/>
              <a:t>4 </a:t>
            </a:r>
            <a:r>
              <a:rPr lang="zh-CN" altLang="en-US" sz="1800" dirty="0"/>
              <a:t>新建自己的分支</a:t>
            </a:r>
            <a:r>
              <a:rPr lang="en-US" altLang="zh-CN" sz="1800" dirty="0" err="1"/>
              <a:t>my_branch</a:t>
            </a:r>
            <a:r>
              <a:rPr lang="zh-CN" altLang="en-US" sz="1800" dirty="0"/>
              <a:t>（各组员分支名不同）</a:t>
            </a:r>
            <a:endParaRPr lang="en-US" altLang="zh-CN" sz="1800" dirty="0"/>
          </a:p>
          <a:p>
            <a:pPr marL="535305" lvl="1" indent="-189230">
              <a:lnSpc>
                <a:spcPct val="120000"/>
              </a:lnSpc>
            </a:pPr>
            <a:r>
              <a:rPr lang="en-US" altLang="zh-CN" sz="1800" dirty="0"/>
              <a:t>5 </a:t>
            </a:r>
            <a:r>
              <a:rPr lang="zh-CN" altLang="en-US" sz="1800" dirty="0"/>
              <a:t>修改</a:t>
            </a:r>
            <a:r>
              <a:rPr lang="en-US" altLang="zh-CN" sz="1800" dirty="0"/>
              <a:t>my-branch</a:t>
            </a:r>
            <a:r>
              <a:rPr lang="zh-CN" altLang="en-US" sz="1800" dirty="0"/>
              <a:t>：正常开发，修改完成后将修改的内容推送到远程</a:t>
            </a:r>
            <a:r>
              <a:rPr lang="en-US" altLang="zh-CN" sz="1800" dirty="0" err="1"/>
              <a:t>my_branch</a:t>
            </a:r>
            <a:r>
              <a:rPr lang="zh-CN" altLang="en-US" sz="1800" dirty="0"/>
              <a:t>分支</a:t>
            </a:r>
            <a:endParaRPr lang="en-US" altLang="zh-CN" sz="1800" dirty="0"/>
          </a:p>
          <a:p>
            <a:pPr marL="535305" lvl="1" indent="-189230">
              <a:lnSpc>
                <a:spcPct val="120000"/>
              </a:lnSpc>
            </a:pPr>
            <a:endParaRPr lang="en-US" altLang="zh-CN" sz="1800" dirty="0"/>
          </a:p>
          <a:p>
            <a:pPr marL="342900" lvl="1" indent="-342900">
              <a:lnSpc>
                <a:spcPct val="120000"/>
              </a:lnSpc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zh-CN" altLang="en-US" sz="2100" b="1" dirty="0">
                <a:cs typeface="+mn-cs"/>
              </a:rPr>
              <a:t>合并分支：基本过程（组长）</a:t>
            </a:r>
            <a:endParaRPr lang="en-US" altLang="zh-CN" sz="1800" dirty="0"/>
          </a:p>
          <a:p>
            <a:pPr marL="535305" lvl="1" indent="-189230">
              <a:lnSpc>
                <a:spcPct val="120000"/>
              </a:lnSpc>
            </a:pPr>
            <a:r>
              <a:rPr lang="en-US" altLang="zh-CN" sz="1800" dirty="0">
                <a:solidFill>
                  <a:srgbClr val="FF0000"/>
                </a:solidFill>
              </a:rPr>
              <a:t>6 </a:t>
            </a:r>
            <a:r>
              <a:rPr lang="zh-CN" altLang="en-US" sz="1800" dirty="0">
                <a:solidFill>
                  <a:srgbClr val="FF0000"/>
                </a:solidFill>
              </a:rPr>
              <a:t>切换</a:t>
            </a:r>
            <a:r>
              <a:rPr lang="en-US" altLang="zh-CN" sz="1800" dirty="0">
                <a:solidFill>
                  <a:srgbClr val="FF0000"/>
                </a:solidFill>
              </a:rPr>
              <a:t>develop</a:t>
            </a:r>
            <a:r>
              <a:rPr lang="zh-CN" altLang="en-US" sz="1800" dirty="0">
                <a:solidFill>
                  <a:srgbClr val="FF0000"/>
                </a:solidFill>
              </a:rPr>
              <a:t>分支，</a:t>
            </a:r>
            <a:r>
              <a:rPr lang="en-US" altLang="zh-CN" sz="1800" dirty="0">
                <a:solidFill>
                  <a:srgbClr val="FF0000"/>
                </a:solidFill>
              </a:rPr>
              <a:t>pull</a:t>
            </a:r>
            <a:r>
              <a:rPr lang="zh-CN" altLang="en-US" sz="1800" dirty="0">
                <a:solidFill>
                  <a:srgbClr val="FF0000"/>
                </a:solidFill>
              </a:rPr>
              <a:t>代码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marL="535305" lvl="1" indent="-189230">
              <a:lnSpc>
                <a:spcPct val="120000"/>
              </a:lnSpc>
            </a:pPr>
            <a:r>
              <a:rPr lang="en-US" altLang="zh-CN" sz="1800" dirty="0"/>
              <a:t>7 </a:t>
            </a:r>
            <a:r>
              <a:rPr lang="zh-CN" altLang="en-US" sz="1800" dirty="0"/>
              <a:t>合并组员的分支（</a:t>
            </a:r>
            <a:r>
              <a:rPr lang="en-US" altLang="zh-CN" sz="1800" dirty="0" err="1"/>
              <a:t>my_branch</a:t>
            </a:r>
            <a:r>
              <a:rPr lang="zh-CN" altLang="en-US" sz="1800" dirty="0"/>
              <a:t>）到</a:t>
            </a:r>
            <a:r>
              <a:rPr lang="en-US" altLang="zh-CN" sz="1800" dirty="0"/>
              <a:t>develop</a:t>
            </a:r>
            <a:r>
              <a:rPr lang="zh-CN" altLang="en-US" sz="1800" dirty="0"/>
              <a:t>分支</a:t>
            </a:r>
            <a:endParaRPr lang="en-US" altLang="zh-CN" sz="1800" dirty="0"/>
          </a:p>
          <a:p>
            <a:pPr marL="535305" lvl="1" indent="-189230">
              <a:lnSpc>
                <a:spcPct val="120000"/>
              </a:lnSpc>
            </a:pPr>
            <a:r>
              <a:rPr lang="en-US" altLang="zh-CN" sz="1800" dirty="0"/>
              <a:t>8 </a:t>
            </a:r>
            <a:r>
              <a:rPr lang="zh-CN" altLang="en-US" sz="1800" dirty="0"/>
              <a:t>解决冲突，然后将合并好的</a:t>
            </a:r>
            <a:r>
              <a:rPr lang="en-US" altLang="zh-CN" sz="1800" dirty="0"/>
              <a:t>develop</a:t>
            </a:r>
            <a:r>
              <a:rPr lang="zh-CN" altLang="en-US" sz="1800" dirty="0"/>
              <a:t>分支推送到远程</a:t>
            </a:r>
            <a:endParaRPr lang="en-US" altLang="zh-CN" sz="1800" dirty="0"/>
          </a:p>
          <a:p>
            <a:pPr marL="535305" lvl="1" indent="-189230">
              <a:lnSpc>
                <a:spcPct val="120000"/>
              </a:lnSpc>
            </a:pPr>
            <a:r>
              <a:rPr lang="en-US" altLang="zh-CN" sz="1800" dirty="0"/>
              <a:t>9 </a:t>
            </a:r>
            <a:r>
              <a:rPr lang="zh-CN" altLang="en-US" sz="1800" dirty="0"/>
              <a:t>将</a:t>
            </a:r>
            <a:r>
              <a:rPr lang="en-US" altLang="zh-CN" sz="1800" dirty="0"/>
              <a:t>develop</a:t>
            </a:r>
            <a:r>
              <a:rPr lang="zh-CN" altLang="en-US" sz="1800" dirty="0"/>
              <a:t>分支合并到</a:t>
            </a:r>
            <a:r>
              <a:rPr lang="en-US" altLang="zh-CN" sz="1800" dirty="0"/>
              <a:t>master</a:t>
            </a:r>
            <a:r>
              <a:rPr lang="zh-CN" altLang="en-US" sz="1800" dirty="0"/>
              <a:t>分支（这一步可以按实际需求，</a:t>
            </a:r>
            <a:r>
              <a:rPr lang="en-US" altLang="zh-CN" sz="1800" dirty="0"/>
              <a:t>master</a:t>
            </a:r>
            <a:r>
              <a:rPr lang="zh-CN" altLang="en-US" sz="1800" dirty="0"/>
              <a:t>上一般为稳定版本）</a:t>
            </a:r>
            <a:endParaRPr lang="en-US" altLang="zh-CN" sz="1800" dirty="0"/>
          </a:p>
          <a:p>
            <a:pPr marL="535305" lvl="1" indent="-189230">
              <a:lnSpc>
                <a:spcPct val="120000"/>
              </a:lnSpc>
            </a:pPr>
            <a:endParaRPr lang="zh-CN" altLang="en-US" sz="1800" dirty="0"/>
          </a:p>
        </p:txBody>
      </p:sp>
      <p:sp>
        <p:nvSpPr>
          <p:cNvPr id="4" name="AutoShape 2" descr="https://pic4.zhimg.com/20325cc9e4c6ebde6b529dcbde7d5687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 err="1"/>
              <a:t>Git</a:t>
            </a:r>
            <a:r>
              <a:rPr lang="zh-CN" altLang="en-US" b="1" dirty="0"/>
              <a:t>版本库的原理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86272" y="914108"/>
            <a:ext cx="5024887" cy="5849006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基本概念</a:t>
            </a:r>
            <a:endParaRPr lang="en-US" altLang="zh-CN" sz="1800" dirty="0"/>
          </a:p>
          <a:p>
            <a:pPr lvl="1"/>
            <a:r>
              <a:rPr lang="zh-CN" altLang="en-US" sz="1600" b="1" dirty="0"/>
              <a:t>仓库（</a:t>
            </a:r>
            <a:r>
              <a:rPr lang="en-US" altLang="zh-CN" sz="1600" b="1" dirty="0"/>
              <a:t>repository</a:t>
            </a:r>
            <a:r>
              <a:rPr lang="zh-CN" altLang="en-US" sz="1600" b="1" dirty="0"/>
              <a:t>）</a:t>
            </a:r>
            <a:endParaRPr lang="en-US" altLang="zh-CN" sz="1600" b="1" dirty="0"/>
          </a:p>
          <a:p>
            <a:pPr lvl="2"/>
            <a:r>
              <a:rPr lang="zh-CN" altLang="en-US" sz="1400" dirty="0"/>
              <a:t>具有版本控制的软件所有文件的完整修订历史</a:t>
            </a:r>
            <a:endParaRPr lang="en-US" altLang="zh-CN" sz="1400" dirty="0"/>
          </a:p>
          <a:p>
            <a:pPr lvl="1"/>
            <a:r>
              <a:rPr lang="zh-CN" altLang="en-US" sz="1600" b="1" dirty="0"/>
              <a:t>版本（</a:t>
            </a:r>
            <a:r>
              <a:rPr lang="en-US" altLang="zh-CN" sz="1600" b="1" dirty="0"/>
              <a:t>revision</a:t>
            </a:r>
            <a:r>
              <a:rPr lang="zh-CN" altLang="en-US" sz="1600" b="1" dirty="0"/>
              <a:t>）</a:t>
            </a:r>
            <a:endParaRPr lang="en-US" altLang="zh-CN" sz="1600" b="1" dirty="0"/>
          </a:p>
          <a:p>
            <a:pPr lvl="2"/>
            <a:r>
              <a:rPr lang="zh-CN" altLang="en-US" sz="1600" dirty="0"/>
              <a:t>软件代码库的编号方案</a:t>
            </a:r>
            <a:endParaRPr lang="en-US" altLang="zh-CN" sz="1600" dirty="0"/>
          </a:p>
          <a:p>
            <a:pPr lvl="2"/>
            <a:r>
              <a:rPr lang="zh-CN" altLang="en-US" sz="1600" dirty="0"/>
              <a:t>例如：</a:t>
            </a:r>
            <a:r>
              <a:rPr lang="en-US" altLang="zh-CN" sz="1600" dirty="0"/>
              <a:t>Tag 0.1, Tag 0.2, Tag 1.0</a:t>
            </a:r>
          </a:p>
          <a:p>
            <a:pPr lvl="1"/>
            <a:r>
              <a:rPr lang="zh-CN" altLang="en-US" sz="1600" b="1" dirty="0"/>
              <a:t>分支（</a:t>
            </a:r>
            <a:r>
              <a:rPr lang="en-US" altLang="zh-CN" sz="1600" b="1" dirty="0"/>
              <a:t>branch</a:t>
            </a:r>
            <a:r>
              <a:rPr lang="zh-CN" altLang="en-US" sz="1600" b="1" dirty="0"/>
              <a:t>）</a:t>
            </a:r>
            <a:endParaRPr lang="en-US" altLang="zh-CN" sz="1600" b="1" dirty="0"/>
          </a:p>
          <a:p>
            <a:pPr lvl="2"/>
            <a:r>
              <a:rPr lang="zh-CN" altLang="en-US" sz="1600" dirty="0"/>
              <a:t>对代码库并行修改时的代码库副本</a:t>
            </a:r>
            <a:endParaRPr lang="en-US" altLang="zh-CN" sz="1600" dirty="0"/>
          </a:p>
          <a:p>
            <a:pPr lvl="2"/>
            <a:r>
              <a:rPr lang="en-US" altLang="zh-CN" sz="1600" dirty="0"/>
              <a:t>master</a:t>
            </a:r>
            <a:r>
              <a:rPr lang="zh-CN" altLang="en-US" sz="1600" dirty="0"/>
              <a:t>是缺省的主分支</a:t>
            </a:r>
            <a:endParaRPr lang="en-US" altLang="zh-CN" sz="1600" dirty="0"/>
          </a:p>
          <a:p>
            <a:pPr lvl="2"/>
            <a:r>
              <a:rPr lang="zh-CN" altLang="en-US" sz="1600" dirty="0"/>
              <a:t>例如： </a:t>
            </a:r>
            <a:r>
              <a:rPr lang="en-US" altLang="zh-CN" sz="1600" dirty="0"/>
              <a:t>master, develop, branch1,…</a:t>
            </a:r>
          </a:p>
          <a:p>
            <a:pPr lvl="1"/>
            <a:r>
              <a:rPr lang="zh-CN" altLang="en-US" sz="1600" b="1" dirty="0"/>
              <a:t>提交（</a:t>
            </a:r>
            <a:r>
              <a:rPr lang="en-US" altLang="zh-CN" sz="1600" b="1" dirty="0"/>
              <a:t>commit</a:t>
            </a:r>
            <a:r>
              <a:rPr lang="zh-CN" altLang="en-US" sz="1600" b="1" dirty="0"/>
              <a:t>）</a:t>
            </a:r>
            <a:endParaRPr lang="en-US" altLang="zh-CN" sz="1600" b="1" dirty="0"/>
          </a:p>
          <a:p>
            <a:pPr lvl="2"/>
            <a:r>
              <a:rPr lang="zh-CN" altLang="en-US" sz="1400" dirty="0"/>
              <a:t>对分支的一次修订</a:t>
            </a:r>
            <a:endParaRPr lang="en-US" altLang="zh-CN" sz="1400" dirty="0"/>
          </a:p>
          <a:p>
            <a:pPr lvl="1"/>
            <a:r>
              <a:rPr lang="zh-CN" altLang="en-US" sz="1600" b="1" dirty="0"/>
              <a:t>下拉（</a:t>
            </a:r>
            <a:r>
              <a:rPr lang="en-US" altLang="zh-CN" sz="1600" b="1" dirty="0"/>
              <a:t>pull</a:t>
            </a:r>
            <a:r>
              <a:rPr lang="zh-CN" altLang="en-US" sz="1600" b="1" dirty="0"/>
              <a:t>）</a:t>
            </a:r>
            <a:endParaRPr lang="en-US" altLang="zh-CN" sz="1600" b="1" dirty="0"/>
          </a:p>
          <a:p>
            <a:pPr lvl="2"/>
            <a:r>
              <a:rPr lang="zh-CN" altLang="en-US" sz="1200" dirty="0"/>
              <a:t>将远程的一个分支读取并保存到本地的某一个分支</a:t>
            </a:r>
            <a:endParaRPr lang="en-US" altLang="zh-CN" sz="1200" dirty="0"/>
          </a:p>
          <a:p>
            <a:pPr lvl="1"/>
            <a:r>
              <a:rPr lang="zh-CN" altLang="en-US" sz="1600" b="1" dirty="0"/>
              <a:t>推送（</a:t>
            </a:r>
            <a:r>
              <a:rPr lang="en-US" altLang="zh-CN" sz="1600" b="1" dirty="0"/>
              <a:t>push</a:t>
            </a:r>
            <a:r>
              <a:rPr lang="zh-CN" altLang="en-US" sz="1600" b="1" dirty="0"/>
              <a:t>）</a:t>
            </a:r>
            <a:endParaRPr lang="en-US" altLang="zh-CN" sz="1600" b="1" dirty="0"/>
          </a:p>
          <a:p>
            <a:pPr lvl="2"/>
            <a:r>
              <a:rPr lang="zh-CN" altLang="en-US" sz="1200" dirty="0"/>
              <a:t>将本地分支的代码发送到远程的某一个分支</a:t>
            </a:r>
            <a:endParaRPr lang="en-US" altLang="zh-CN" sz="1200" dirty="0"/>
          </a:p>
          <a:p>
            <a:pPr lvl="1"/>
            <a:r>
              <a:rPr lang="zh-CN" altLang="en-US" sz="1600" b="1" dirty="0"/>
              <a:t>合并（</a:t>
            </a:r>
            <a:r>
              <a:rPr lang="en-US" altLang="zh-CN" sz="1600" b="1" dirty="0"/>
              <a:t>merge</a:t>
            </a:r>
            <a:r>
              <a:rPr lang="zh-CN" altLang="en-US" sz="1600" b="1" dirty="0"/>
              <a:t>）</a:t>
            </a:r>
            <a:endParaRPr lang="en-US" altLang="zh-CN" sz="1600" b="1" dirty="0"/>
          </a:p>
          <a:p>
            <a:pPr lvl="2"/>
            <a:r>
              <a:rPr lang="zh-CN" altLang="en-US" sz="1200" dirty="0"/>
              <a:t>将对相同文件在不同分支的修改合并到一个分支中</a:t>
            </a:r>
            <a:endParaRPr lang="zh-CN" altLang="en-US" sz="1400" dirty="0"/>
          </a:p>
          <a:p>
            <a:pPr lvl="1"/>
            <a:r>
              <a:rPr lang="zh-CN" altLang="en-US" sz="1600" b="1" dirty="0"/>
              <a:t>冲突（</a:t>
            </a:r>
            <a:r>
              <a:rPr lang="en-US" altLang="zh-CN" sz="1600" b="1" dirty="0"/>
              <a:t>conflict</a:t>
            </a:r>
            <a:r>
              <a:rPr lang="zh-CN" altLang="en-US" sz="1600" b="1" dirty="0"/>
              <a:t>）</a:t>
            </a:r>
            <a:endParaRPr lang="en-US" altLang="zh-CN" sz="1600" b="1" dirty="0"/>
          </a:p>
          <a:p>
            <a:pPr lvl="2"/>
            <a:r>
              <a:rPr lang="zh-CN" altLang="en-US" sz="1200" dirty="0"/>
              <a:t>当两个分支中存在对同一文件的不同修改，并试图合并这两个分支时，就会发生冲突</a:t>
            </a:r>
            <a:endParaRPr lang="en-US" altLang="zh-CN" sz="1200" dirty="0"/>
          </a:p>
        </p:txBody>
      </p:sp>
      <p:grpSp>
        <p:nvGrpSpPr>
          <p:cNvPr id="9" name="组合 8"/>
          <p:cNvGrpSpPr/>
          <p:nvPr/>
        </p:nvGrpSpPr>
        <p:grpSpPr>
          <a:xfrm>
            <a:off x="5162915" y="2006439"/>
            <a:ext cx="3808565" cy="4305300"/>
            <a:chOff x="5162915" y="2006439"/>
            <a:chExt cx="3808565" cy="43053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4055" y="2006439"/>
              <a:ext cx="2590800" cy="4305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5162915" y="2888671"/>
              <a:ext cx="858328" cy="345056"/>
            </a:xfrm>
            <a:prstGeom prst="rect">
              <a:avLst/>
            </a:prstGeom>
            <a:ln w="25400">
              <a:noFill/>
            </a:ln>
          </p:spPr>
          <p:txBody>
            <a:bodyPr wrap="none" lIns="72000" rIns="72000" rtlCol="0" anchor="ctr" anchorCtr="0">
              <a:noAutofit/>
            </a:bodyPr>
            <a:lstStyle/>
            <a:p>
              <a:pPr algn="ctr"/>
              <a:r>
                <a:rPr lang="en-US" altLang="zh-CN" sz="18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Tag 0.1</a:t>
              </a:r>
              <a:endPara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162915" y="4947509"/>
              <a:ext cx="858328" cy="345056"/>
            </a:xfrm>
            <a:prstGeom prst="rect">
              <a:avLst/>
            </a:prstGeom>
            <a:ln w="25400">
              <a:noFill/>
            </a:ln>
          </p:spPr>
          <p:txBody>
            <a:bodyPr wrap="none" lIns="72000" rIns="72000" rtlCol="0" anchor="ctr" anchorCtr="0">
              <a:noAutofit/>
            </a:bodyPr>
            <a:lstStyle/>
            <a:p>
              <a:pPr algn="ctr"/>
              <a:r>
                <a:rPr lang="en-US" altLang="zh-CN" sz="18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Tag 0.2</a:t>
              </a:r>
              <a:endPara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162915" y="5677879"/>
              <a:ext cx="858328" cy="345056"/>
            </a:xfrm>
            <a:prstGeom prst="rect">
              <a:avLst/>
            </a:prstGeom>
            <a:ln w="25400">
              <a:noFill/>
            </a:ln>
          </p:spPr>
          <p:txBody>
            <a:bodyPr wrap="none" lIns="72000" rIns="72000" rtlCol="0" anchor="ctr" anchorCtr="0">
              <a:noAutofit/>
            </a:bodyPr>
            <a:lstStyle/>
            <a:p>
              <a:pPr algn="ctr"/>
              <a:r>
                <a:rPr lang="en-US" altLang="zh-CN" sz="18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Tag 1.0</a:t>
              </a:r>
              <a:endPara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239672" y="4231501"/>
              <a:ext cx="731808" cy="345056"/>
            </a:xfrm>
            <a:prstGeom prst="rect">
              <a:avLst/>
            </a:prstGeom>
            <a:ln w="25400">
              <a:noFill/>
            </a:ln>
          </p:spPr>
          <p:txBody>
            <a:bodyPr wrap="none" lIns="72000" rIns="72000" rtlCol="0" anchor="ctr" anchorCtr="0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Commit</a:t>
              </a:r>
            </a:p>
            <a:p>
              <a:pPr algn="ctr"/>
              <a:r>
                <a:rPr lang="en-US" altLang="zh-CN" sz="11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#ab892n</a:t>
              </a:r>
              <a:endParaRPr lang="zh-CN" altLang="en-US" sz="1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239672" y="4821002"/>
              <a:ext cx="731808" cy="345056"/>
            </a:xfrm>
            <a:prstGeom prst="rect">
              <a:avLst/>
            </a:prstGeom>
            <a:ln w="25400">
              <a:noFill/>
            </a:ln>
          </p:spPr>
          <p:txBody>
            <a:bodyPr wrap="none" lIns="72000" rIns="72000" rtlCol="0" anchor="ctr" anchorCtr="0">
              <a:noAutofit/>
            </a:bodyPr>
            <a:lstStyle/>
            <a:p>
              <a:pPr algn="ctr"/>
              <a:r>
                <a:rPr lang="en-US" altLang="zh-CN" sz="11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Commit</a:t>
              </a:r>
            </a:p>
            <a:p>
              <a:pPr algn="ctr"/>
              <a:r>
                <a:rPr lang="en-US" altLang="zh-CN" sz="11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#lm2671s</a:t>
              </a:r>
              <a:endParaRPr lang="zh-CN" altLang="en-US" sz="11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803551" y="3061199"/>
              <a:ext cx="731808" cy="345056"/>
            </a:xfrm>
            <a:prstGeom prst="rect">
              <a:avLst/>
            </a:prstGeom>
            <a:ln w="25400">
              <a:noFill/>
            </a:ln>
          </p:spPr>
          <p:txBody>
            <a:bodyPr wrap="none" lIns="72000" rIns="72000" rtlCol="0" anchor="ctr" anchorCtr="0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pull</a:t>
              </a:r>
              <a:endPara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321855" y="5450716"/>
              <a:ext cx="731808" cy="345056"/>
            </a:xfrm>
            <a:prstGeom prst="rect">
              <a:avLst/>
            </a:prstGeom>
            <a:ln w="25400">
              <a:noFill/>
            </a:ln>
          </p:spPr>
          <p:txBody>
            <a:bodyPr wrap="none" lIns="72000" rIns="72000" rtlCol="0" anchor="ctr" anchorCtr="0">
              <a:noAutofit/>
            </a:bodyPr>
            <a:lstStyle/>
            <a:p>
              <a:pPr algn="ctr"/>
              <a:r>
                <a:rPr lang="en-US" altLang="zh-CN" sz="12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push</a:t>
              </a:r>
              <a:endPara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7645" y="2022205"/>
              <a:ext cx="733425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9877" y="2024009"/>
              <a:ext cx="656593" cy="209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线形标注 1 13"/>
          <p:cNvSpPr/>
          <p:nvPr/>
        </p:nvSpPr>
        <p:spPr>
          <a:xfrm>
            <a:off x="2965391" y="843897"/>
            <a:ext cx="3055853" cy="559234"/>
          </a:xfrm>
          <a:prstGeom prst="borderCallout1">
            <a:avLst>
              <a:gd name="adj1" fmla="val 120238"/>
              <a:gd name="adj2" fmla="val 94104"/>
              <a:gd name="adj3" fmla="val 201853"/>
              <a:gd name="adj4" fmla="val 123570"/>
            </a:avLst>
          </a:prstGeom>
          <a:ln w="25400">
            <a:solidFill>
              <a:srgbClr val="CC000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master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develop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是标准分支，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master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是缺省的主分支</a:t>
            </a:r>
          </a:p>
        </p:txBody>
      </p:sp>
      <p:sp>
        <p:nvSpPr>
          <p:cNvPr id="15" name="线形标注 1 14"/>
          <p:cNvSpPr/>
          <p:nvPr/>
        </p:nvSpPr>
        <p:spPr>
          <a:xfrm>
            <a:off x="6511159" y="846966"/>
            <a:ext cx="2532437" cy="559234"/>
          </a:xfrm>
          <a:prstGeom prst="borderCallout1">
            <a:avLst>
              <a:gd name="adj1" fmla="val 120239"/>
              <a:gd name="adj2" fmla="val 70305"/>
              <a:gd name="adj3" fmla="val 201380"/>
              <a:gd name="adj4" fmla="val 62433"/>
            </a:avLst>
          </a:prstGeom>
          <a:ln w="25400">
            <a:solidFill>
              <a:srgbClr val="CC000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branch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可自定义，通常每开发者对应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个或多个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 err="1"/>
              <a:t>Git</a:t>
            </a:r>
            <a:r>
              <a:rPr lang="zh-CN" altLang="en-US" b="1" dirty="0"/>
              <a:t>版本库的原理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93586" y="1067424"/>
            <a:ext cx="4394061" cy="55848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2000" dirty="0"/>
              <a:t>分支管理流程：初始化过程（组长）</a:t>
            </a:r>
            <a:endParaRPr lang="en-US" altLang="zh-CN" sz="2000" dirty="0"/>
          </a:p>
          <a:p>
            <a:pPr marL="535305" lvl="1" indent="-189230">
              <a:lnSpc>
                <a:spcPct val="120000"/>
              </a:lnSpc>
            </a:pPr>
            <a:r>
              <a:rPr lang="en-US" altLang="zh-CN" sz="1800" dirty="0"/>
              <a:t>1 </a:t>
            </a:r>
            <a:r>
              <a:rPr lang="zh-CN" altLang="en-US" sz="1800" dirty="0"/>
              <a:t>创建版本库</a:t>
            </a:r>
            <a:r>
              <a:rPr lang="en-US" altLang="zh-CN" sz="1800" dirty="0"/>
              <a:t>(</a:t>
            </a:r>
            <a:r>
              <a:rPr lang="zh-CN" altLang="en-US" sz="1800" dirty="0"/>
              <a:t>默认</a:t>
            </a:r>
            <a:r>
              <a:rPr lang="en-US" altLang="zh-CN" sz="1800" dirty="0"/>
              <a:t>master</a:t>
            </a:r>
            <a:r>
              <a:rPr lang="zh-CN" altLang="en-US" sz="1800" dirty="0"/>
              <a:t>分支</a:t>
            </a:r>
            <a:r>
              <a:rPr lang="en-US" altLang="zh-CN" sz="1800" dirty="0"/>
              <a:t>)</a:t>
            </a:r>
            <a:r>
              <a:rPr lang="zh-CN" altLang="en-US" sz="1800" dirty="0"/>
              <a:t>，</a:t>
            </a:r>
            <a:r>
              <a:rPr lang="en-US" altLang="zh-CN" sz="1800" dirty="0"/>
              <a:t>push</a:t>
            </a:r>
            <a:r>
              <a:rPr lang="zh-CN" altLang="en-US" sz="1800" dirty="0"/>
              <a:t>初始代码</a:t>
            </a:r>
            <a:endParaRPr lang="en-US" altLang="zh-CN" sz="1800" dirty="0"/>
          </a:p>
          <a:p>
            <a:pPr marL="535305" lvl="1" indent="-189230">
              <a:lnSpc>
                <a:spcPct val="120000"/>
              </a:lnSpc>
            </a:pPr>
            <a:r>
              <a:rPr lang="en-US" altLang="zh-CN" sz="1800" dirty="0"/>
              <a:t>2 </a:t>
            </a:r>
            <a:r>
              <a:rPr lang="zh-CN" altLang="en-US" sz="1800" dirty="0"/>
              <a:t>创建远程</a:t>
            </a:r>
            <a:r>
              <a:rPr lang="en-US" altLang="zh-CN" sz="1800" dirty="0"/>
              <a:t>develop</a:t>
            </a:r>
            <a:r>
              <a:rPr lang="zh-CN" altLang="en-US" sz="1800" dirty="0"/>
              <a:t>分支</a:t>
            </a:r>
            <a:endParaRPr lang="en-US" altLang="zh-CN" sz="1800" dirty="0"/>
          </a:p>
          <a:p>
            <a:pPr lvl="1">
              <a:lnSpc>
                <a:spcPct val="120000"/>
              </a:lnSpc>
            </a:pPr>
            <a:endParaRPr lang="en-US" altLang="zh-CN" sz="1800" dirty="0"/>
          </a:p>
          <a:p>
            <a:pPr>
              <a:lnSpc>
                <a:spcPct val="120000"/>
              </a:lnSpc>
            </a:pPr>
            <a:r>
              <a:rPr lang="zh-CN" altLang="en-US" sz="2000" dirty="0"/>
              <a:t>分支管理流程：基本过程（组员）</a:t>
            </a:r>
            <a:endParaRPr lang="en-US" altLang="zh-CN" sz="2000" dirty="0"/>
          </a:p>
          <a:p>
            <a:pPr marL="535305" lvl="1" indent="-189230">
              <a:lnSpc>
                <a:spcPct val="120000"/>
              </a:lnSpc>
            </a:pPr>
            <a:r>
              <a:rPr lang="en-US" altLang="zh-CN" sz="1800" dirty="0">
                <a:solidFill>
                  <a:srgbClr val="FF0000"/>
                </a:solidFill>
              </a:rPr>
              <a:t>3 </a:t>
            </a:r>
            <a:r>
              <a:rPr lang="zh-CN" altLang="en-US" sz="1800" dirty="0">
                <a:solidFill>
                  <a:srgbClr val="FF0000"/>
                </a:solidFill>
              </a:rPr>
              <a:t>克隆代码，切换到</a:t>
            </a:r>
            <a:r>
              <a:rPr lang="en-US" altLang="zh-CN" sz="1800" dirty="0">
                <a:solidFill>
                  <a:srgbClr val="FF0000"/>
                </a:solidFill>
              </a:rPr>
              <a:t>develop</a:t>
            </a:r>
            <a:r>
              <a:rPr lang="zh-CN" altLang="en-US" sz="1800" dirty="0">
                <a:solidFill>
                  <a:srgbClr val="FF0000"/>
                </a:solidFill>
              </a:rPr>
              <a:t>分支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marL="535305" lvl="1" indent="-189230">
              <a:lnSpc>
                <a:spcPct val="120000"/>
              </a:lnSpc>
            </a:pPr>
            <a:r>
              <a:rPr lang="en-US" altLang="zh-CN" sz="1800" dirty="0"/>
              <a:t>4 </a:t>
            </a:r>
            <a:r>
              <a:rPr lang="zh-CN" altLang="en-US" sz="1800" dirty="0"/>
              <a:t>新建自己的分支</a:t>
            </a:r>
            <a:r>
              <a:rPr lang="en-US" altLang="zh-CN" sz="1800" dirty="0" err="1"/>
              <a:t>my_branch</a:t>
            </a:r>
            <a:r>
              <a:rPr lang="zh-CN" altLang="en-US" sz="1800" dirty="0"/>
              <a:t>（各组员分支名不同）</a:t>
            </a:r>
            <a:endParaRPr lang="en-US" altLang="zh-CN" sz="1800" dirty="0"/>
          </a:p>
          <a:p>
            <a:pPr marL="535305" lvl="1" indent="-189230">
              <a:lnSpc>
                <a:spcPct val="120000"/>
              </a:lnSpc>
            </a:pPr>
            <a:r>
              <a:rPr lang="en-US" altLang="zh-CN" sz="1800" dirty="0"/>
              <a:t>5 </a:t>
            </a:r>
            <a:r>
              <a:rPr lang="zh-CN" altLang="en-US" sz="1800" dirty="0"/>
              <a:t>修改</a:t>
            </a:r>
            <a:r>
              <a:rPr lang="en-US" altLang="zh-CN" sz="1800" dirty="0"/>
              <a:t>my-branch</a:t>
            </a:r>
            <a:r>
              <a:rPr lang="zh-CN" altLang="en-US" sz="1800" dirty="0"/>
              <a:t>：正常开发，修改完成后将修改的内容推送到远程</a:t>
            </a:r>
            <a:r>
              <a:rPr lang="en-US" altLang="zh-CN" sz="1800" dirty="0" err="1"/>
              <a:t>my_branch</a:t>
            </a:r>
            <a:r>
              <a:rPr lang="zh-CN" altLang="en-US" sz="1800" dirty="0"/>
              <a:t>分支</a:t>
            </a:r>
            <a:endParaRPr lang="en-US" altLang="zh-CN" sz="1800" dirty="0"/>
          </a:p>
          <a:p>
            <a:pPr marL="535305" lvl="1" indent="-189230">
              <a:lnSpc>
                <a:spcPct val="120000"/>
              </a:lnSpc>
            </a:pPr>
            <a:endParaRPr lang="en-US" altLang="zh-CN" sz="1800" dirty="0"/>
          </a:p>
          <a:p>
            <a:pPr marL="342900" lvl="1" indent="-342900">
              <a:lnSpc>
                <a:spcPct val="120000"/>
              </a:lnSpc>
              <a:buClr>
                <a:schemeClr val="hlink"/>
              </a:buClr>
              <a:buFont typeface="Wingdings" panose="05000000000000000000" pitchFamily="2" charset="2"/>
              <a:buChar char="v"/>
            </a:pPr>
            <a:r>
              <a:rPr lang="zh-CN" altLang="en-US" sz="2100" b="1" dirty="0">
                <a:cs typeface="+mn-cs"/>
              </a:rPr>
              <a:t>合并分支：基本过程（组长）</a:t>
            </a:r>
            <a:endParaRPr lang="en-US" altLang="zh-CN" sz="1800" dirty="0"/>
          </a:p>
          <a:p>
            <a:pPr marL="535305" lvl="1" indent="-189230">
              <a:lnSpc>
                <a:spcPct val="120000"/>
              </a:lnSpc>
            </a:pPr>
            <a:r>
              <a:rPr lang="en-US" altLang="zh-CN" sz="1800" dirty="0">
                <a:solidFill>
                  <a:srgbClr val="FF0000"/>
                </a:solidFill>
              </a:rPr>
              <a:t>6 </a:t>
            </a:r>
            <a:r>
              <a:rPr lang="zh-CN" altLang="en-US" sz="1800" dirty="0">
                <a:solidFill>
                  <a:srgbClr val="FF0000"/>
                </a:solidFill>
              </a:rPr>
              <a:t>切换</a:t>
            </a:r>
            <a:r>
              <a:rPr lang="en-US" altLang="zh-CN" sz="1800" dirty="0">
                <a:solidFill>
                  <a:srgbClr val="FF0000"/>
                </a:solidFill>
              </a:rPr>
              <a:t>develop</a:t>
            </a:r>
            <a:r>
              <a:rPr lang="zh-CN" altLang="en-US" sz="1800" dirty="0">
                <a:solidFill>
                  <a:srgbClr val="FF0000"/>
                </a:solidFill>
              </a:rPr>
              <a:t>分支，</a:t>
            </a:r>
            <a:r>
              <a:rPr lang="en-US" altLang="zh-CN" sz="1800" dirty="0">
                <a:solidFill>
                  <a:srgbClr val="FF0000"/>
                </a:solidFill>
              </a:rPr>
              <a:t>pull</a:t>
            </a:r>
            <a:r>
              <a:rPr lang="zh-CN" altLang="en-US" sz="1800" dirty="0">
                <a:solidFill>
                  <a:srgbClr val="FF0000"/>
                </a:solidFill>
              </a:rPr>
              <a:t>代码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marL="535305" lvl="1" indent="-189230">
              <a:lnSpc>
                <a:spcPct val="120000"/>
              </a:lnSpc>
            </a:pPr>
            <a:r>
              <a:rPr lang="en-US" altLang="zh-CN" sz="1800" dirty="0"/>
              <a:t>7 </a:t>
            </a:r>
            <a:r>
              <a:rPr lang="zh-CN" altLang="en-US" sz="1800" dirty="0"/>
              <a:t>合并组员的分支（</a:t>
            </a:r>
            <a:r>
              <a:rPr lang="en-US" altLang="zh-CN" sz="1800" dirty="0" err="1"/>
              <a:t>my_branch</a:t>
            </a:r>
            <a:r>
              <a:rPr lang="zh-CN" altLang="en-US" sz="1800" dirty="0"/>
              <a:t>）到</a:t>
            </a:r>
            <a:r>
              <a:rPr lang="en-US" altLang="zh-CN" sz="1800" dirty="0"/>
              <a:t>develop</a:t>
            </a:r>
            <a:r>
              <a:rPr lang="zh-CN" altLang="en-US" sz="1800" dirty="0"/>
              <a:t>分支</a:t>
            </a:r>
            <a:endParaRPr lang="en-US" altLang="zh-CN" sz="1800" dirty="0"/>
          </a:p>
          <a:p>
            <a:pPr marL="535305" lvl="1" indent="-189230">
              <a:lnSpc>
                <a:spcPct val="120000"/>
              </a:lnSpc>
            </a:pPr>
            <a:r>
              <a:rPr lang="en-US" altLang="zh-CN" sz="1800" dirty="0"/>
              <a:t>8 </a:t>
            </a:r>
            <a:r>
              <a:rPr lang="zh-CN" altLang="en-US" sz="1800" dirty="0"/>
              <a:t>解决冲突，然后将合并好的</a:t>
            </a:r>
            <a:r>
              <a:rPr lang="en-US" altLang="zh-CN" sz="1800" dirty="0"/>
              <a:t>develop</a:t>
            </a:r>
            <a:r>
              <a:rPr lang="zh-CN" altLang="en-US" sz="1800" dirty="0"/>
              <a:t>分支推送到远程</a:t>
            </a:r>
            <a:endParaRPr lang="en-US" altLang="zh-CN" sz="1800" dirty="0"/>
          </a:p>
          <a:p>
            <a:pPr marL="535305" lvl="1" indent="-189230">
              <a:lnSpc>
                <a:spcPct val="120000"/>
              </a:lnSpc>
            </a:pPr>
            <a:r>
              <a:rPr lang="en-US" altLang="zh-CN" sz="1800" dirty="0"/>
              <a:t>9 </a:t>
            </a:r>
            <a:r>
              <a:rPr lang="zh-CN" altLang="en-US" sz="1800" dirty="0"/>
              <a:t>将</a:t>
            </a:r>
            <a:r>
              <a:rPr lang="en-US" altLang="zh-CN" sz="1800" dirty="0"/>
              <a:t>develop</a:t>
            </a:r>
            <a:r>
              <a:rPr lang="zh-CN" altLang="en-US" sz="1800" dirty="0"/>
              <a:t>分支合并到</a:t>
            </a:r>
            <a:r>
              <a:rPr lang="en-US" altLang="zh-CN" sz="1800" dirty="0"/>
              <a:t>master</a:t>
            </a:r>
            <a:r>
              <a:rPr lang="zh-CN" altLang="en-US" sz="1800" dirty="0"/>
              <a:t>分支（这一步可以按实际需求，</a:t>
            </a:r>
            <a:r>
              <a:rPr lang="en-US" altLang="zh-CN" sz="1800" dirty="0"/>
              <a:t>master</a:t>
            </a:r>
            <a:r>
              <a:rPr lang="zh-CN" altLang="en-US" sz="1800" dirty="0"/>
              <a:t>上一般为稳定版本）</a:t>
            </a:r>
            <a:endParaRPr lang="en-US" altLang="zh-CN" sz="1800" dirty="0"/>
          </a:p>
          <a:p>
            <a:pPr marL="535305" lvl="1" indent="-189230">
              <a:lnSpc>
                <a:spcPct val="120000"/>
              </a:lnSpc>
            </a:pPr>
            <a:endParaRPr lang="zh-CN" altLang="en-US" sz="1800" dirty="0"/>
          </a:p>
        </p:txBody>
      </p:sp>
      <p:sp>
        <p:nvSpPr>
          <p:cNvPr id="4" name="AutoShape 2" descr="https://pic4.zhimg.com/20325cc9e4c6ebde6b529dcbde7d5687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5" name="内容占位符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8464" y="1198607"/>
            <a:ext cx="494270" cy="4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5731329" y="879428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组长</a:t>
            </a:r>
          </a:p>
        </p:txBody>
      </p:sp>
      <p:pic>
        <p:nvPicPr>
          <p:cNvPr id="7" name="内容占位符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6124" y="1171594"/>
            <a:ext cx="494270" cy="4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8070873" y="857988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组员</a:t>
            </a:r>
          </a:p>
        </p:txBody>
      </p:sp>
      <p:cxnSp>
        <p:nvCxnSpPr>
          <p:cNvPr id="9" name="直接箭头连接符 8"/>
          <p:cNvCxnSpPr>
            <a:stCxn id="18" idx="2"/>
            <a:endCxn id="20" idx="0"/>
          </p:cNvCxnSpPr>
          <p:nvPr/>
        </p:nvCxnSpPr>
        <p:spPr>
          <a:xfrm>
            <a:off x="7374538" y="1949908"/>
            <a:ext cx="10728" cy="1047933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/>
          <p:nvPr/>
        </p:nvSpPr>
        <p:spPr>
          <a:xfrm>
            <a:off x="4525038" y="2087306"/>
            <a:ext cx="1090800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创建版本库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push</a:t>
            </a:r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代码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679924" y="2505257"/>
            <a:ext cx="1091339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develop</a:t>
            </a:r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分支</a:t>
            </a:r>
          </a:p>
        </p:txBody>
      </p:sp>
      <p:cxnSp>
        <p:nvCxnSpPr>
          <p:cNvPr id="12" name="直接箭头连接符 11"/>
          <p:cNvCxnSpPr>
            <a:stCxn id="19" idx="2"/>
            <a:endCxn id="13" idx="0"/>
          </p:cNvCxnSpPr>
          <p:nvPr/>
        </p:nvCxnSpPr>
        <p:spPr>
          <a:xfrm flipH="1">
            <a:off x="8563260" y="1949907"/>
            <a:ext cx="1883" cy="151798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8104177" y="3467892"/>
            <a:ext cx="918165" cy="470536"/>
          </a:xfrm>
          <a:prstGeom prst="round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</a:t>
            </a:r>
            <a:endParaRPr lang="en-US" altLang="zh-CN" sz="1200" b="0" dirty="0">
              <a:solidFill>
                <a:schemeClr val="accent6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cxnSp>
        <p:nvCxnSpPr>
          <p:cNvPr id="14" name="直接箭头连接符 13"/>
          <p:cNvCxnSpPr>
            <a:endCxn id="10" idx="0"/>
          </p:cNvCxnSpPr>
          <p:nvPr/>
        </p:nvCxnSpPr>
        <p:spPr>
          <a:xfrm>
            <a:off x="5060651" y="1952364"/>
            <a:ext cx="9787" cy="134942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7" idx="2"/>
            <a:endCxn id="11" idx="0"/>
          </p:cNvCxnSpPr>
          <p:nvPr/>
        </p:nvCxnSpPr>
        <p:spPr>
          <a:xfrm>
            <a:off x="6225594" y="1949909"/>
            <a:ext cx="0" cy="55534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4577870" y="1642132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master</a:t>
            </a:r>
            <a:endParaRPr lang="zh-CN" altLang="en-US" sz="1400" dirty="0">
              <a:solidFill>
                <a:schemeClr val="tx1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731324" y="1642132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develop</a:t>
            </a:r>
            <a:endParaRPr lang="zh-CN" altLang="en-US" sz="1400" dirty="0">
              <a:solidFill>
                <a:schemeClr val="tx1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80268" y="1642131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070873" y="1642130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6931905" y="2997841"/>
            <a:ext cx="906722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cxnSp>
        <p:nvCxnSpPr>
          <p:cNvPr id="21" name="直接箭头连接符 20"/>
          <p:cNvCxnSpPr>
            <a:endCxn id="35" idx="0"/>
          </p:cNvCxnSpPr>
          <p:nvPr/>
        </p:nvCxnSpPr>
        <p:spPr>
          <a:xfrm flipH="1">
            <a:off x="5060651" y="2557842"/>
            <a:ext cx="9787" cy="260402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endCxn id="11" idx="1"/>
          </p:cNvCxnSpPr>
          <p:nvPr/>
        </p:nvCxnSpPr>
        <p:spPr>
          <a:xfrm flipV="1">
            <a:off x="5070438" y="2740525"/>
            <a:ext cx="609486" cy="14655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endCxn id="20" idx="1"/>
          </p:cNvCxnSpPr>
          <p:nvPr/>
        </p:nvCxnSpPr>
        <p:spPr>
          <a:xfrm flipV="1">
            <a:off x="6223562" y="3233109"/>
            <a:ext cx="708343" cy="14656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6223562" y="2975793"/>
            <a:ext cx="7914" cy="984683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endCxn id="13" idx="1"/>
          </p:cNvCxnSpPr>
          <p:nvPr/>
        </p:nvCxnSpPr>
        <p:spPr>
          <a:xfrm flipV="1">
            <a:off x="6231476" y="3703160"/>
            <a:ext cx="1872701" cy="16219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圆角矩形 25"/>
          <p:cNvSpPr/>
          <p:nvPr/>
        </p:nvSpPr>
        <p:spPr>
          <a:xfrm>
            <a:off x="6939819" y="3960476"/>
            <a:ext cx="906722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提交、</a:t>
            </a:r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push</a:t>
            </a:r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代码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8106029" y="4691334"/>
            <a:ext cx="928747" cy="470536"/>
          </a:xfrm>
          <a:prstGeom prst="round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提交、</a:t>
            </a:r>
            <a:r>
              <a:rPr lang="en-US" altLang="zh-CN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push</a:t>
            </a:r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代码</a:t>
            </a:r>
          </a:p>
        </p:txBody>
      </p:sp>
      <p:cxnSp>
        <p:nvCxnSpPr>
          <p:cNvPr id="28" name="直接箭头连接符 27"/>
          <p:cNvCxnSpPr>
            <a:stCxn id="20" idx="2"/>
            <a:endCxn id="26" idx="0"/>
          </p:cNvCxnSpPr>
          <p:nvPr/>
        </p:nvCxnSpPr>
        <p:spPr>
          <a:xfrm>
            <a:off x="7385266" y="3468377"/>
            <a:ext cx="7914" cy="492099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13" idx="2"/>
            <a:endCxn id="27" idx="0"/>
          </p:cNvCxnSpPr>
          <p:nvPr/>
        </p:nvCxnSpPr>
        <p:spPr>
          <a:xfrm>
            <a:off x="8563260" y="3938428"/>
            <a:ext cx="7143" cy="752906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26" idx="1"/>
            <a:endCxn id="31" idx="3"/>
          </p:cNvCxnSpPr>
          <p:nvPr/>
        </p:nvCxnSpPr>
        <p:spPr>
          <a:xfrm flipH="1">
            <a:off x="6635335" y="4195744"/>
            <a:ext cx="304484" cy="83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圆角矩形 30"/>
          <p:cNvSpPr/>
          <p:nvPr/>
        </p:nvSpPr>
        <p:spPr>
          <a:xfrm>
            <a:off x="5828282" y="3961308"/>
            <a:ext cx="807053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合并分支</a:t>
            </a:r>
          </a:p>
        </p:txBody>
      </p:sp>
      <p:cxnSp>
        <p:nvCxnSpPr>
          <p:cNvPr id="32" name="直接箭头连接符 31"/>
          <p:cNvCxnSpPr/>
          <p:nvPr/>
        </p:nvCxnSpPr>
        <p:spPr>
          <a:xfrm>
            <a:off x="6227069" y="4427493"/>
            <a:ext cx="0" cy="27305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圆角矩形 32"/>
          <p:cNvSpPr/>
          <p:nvPr/>
        </p:nvSpPr>
        <p:spPr>
          <a:xfrm>
            <a:off x="5831259" y="4696316"/>
            <a:ext cx="804077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解决冲突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合并分支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34" name="直接箭头连接符 33"/>
          <p:cNvCxnSpPr>
            <a:stCxn id="27" idx="1"/>
            <a:endCxn id="33" idx="3"/>
          </p:cNvCxnSpPr>
          <p:nvPr/>
        </p:nvCxnSpPr>
        <p:spPr>
          <a:xfrm flipH="1">
            <a:off x="6635336" y="4926602"/>
            <a:ext cx="1470693" cy="498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圆角矩形 34"/>
          <p:cNvSpPr/>
          <p:nvPr/>
        </p:nvSpPr>
        <p:spPr>
          <a:xfrm>
            <a:off x="4690298" y="5161870"/>
            <a:ext cx="740705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合并</a:t>
            </a:r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develop</a:t>
            </a:r>
            <a:endParaRPr lang="zh-CN" altLang="en-US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36" name="直接箭头连接符 35"/>
          <p:cNvCxnSpPr/>
          <p:nvPr/>
        </p:nvCxnSpPr>
        <p:spPr>
          <a:xfrm>
            <a:off x="6234860" y="5161870"/>
            <a:ext cx="0" cy="1325429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H="1">
            <a:off x="5447555" y="5406290"/>
            <a:ext cx="799662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endCxn id="40" idx="1"/>
          </p:cNvCxnSpPr>
          <p:nvPr/>
        </p:nvCxnSpPr>
        <p:spPr>
          <a:xfrm flipV="1">
            <a:off x="6248509" y="5557808"/>
            <a:ext cx="691310" cy="456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26" idx="2"/>
            <a:endCxn id="40" idx="0"/>
          </p:cNvCxnSpPr>
          <p:nvPr/>
        </p:nvCxnSpPr>
        <p:spPr>
          <a:xfrm>
            <a:off x="7393180" y="4431012"/>
            <a:ext cx="0" cy="89152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圆角矩形 39"/>
          <p:cNvSpPr/>
          <p:nvPr/>
        </p:nvSpPr>
        <p:spPr>
          <a:xfrm>
            <a:off x="6939819" y="5322540"/>
            <a:ext cx="906722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Pull</a:t>
            </a:r>
          </a:p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最新代码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8117041" y="5738783"/>
            <a:ext cx="906722" cy="470536"/>
          </a:xfrm>
          <a:prstGeom prst="round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en-US" altLang="zh-CN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Pull</a:t>
            </a:r>
          </a:p>
          <a:p>
            <a:pPr marL="0" lvl="1"/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最新代码</a:t>
            </a:r>
          </a:p>
        </p:txBody>
      </p:sp>
      <p:cxnSp>
        <p:nvCxnSpPr>
          <p:cNvPr id="42" name="直接箭头连接符 41"/>
          <p:cNvCxnSpPr/>
          <p:nvPr/>
        </p:nvCxnSpPr>
        <p:spPr>
          <a:xfrm>
            <a:off x="6241685" y="5977742"/>
            <a:ext cx="1863324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endCxn id="41" idx="0"/>
          </p:cNvCxnSpPr>
          <p:nvPr/>
        </p:nvCxnSpPr>
        <p:spPr>
          <a:xfrm>
            <a:off x="8566831" y="5161870"/>
            <a:ext cx="3571" cy="576913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>
            <a:off x="5070438" y="5632406"/>
            <a:ext cx="0" cy="854893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8570402" y="6209319"/>
            <a:ext cx="0" cy="27798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7370682" y="5781872"/>
            <a:ext cx="0" cy="705427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>
            <a:off x="7924387" y="1011876"/>
            <a:ext cx="19767" cy="5475423"/>
          </a:xfrm>
          <a:prstGeom prst="straightConnector1">
            <a:avLst/>
          </a:prstGeom>
          <a:ln w="6350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82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 err="1"/>
              <a:t>TrustieGit</a:t>
            </a:r>
            <a:r>
              <a:rPr lang="zh-CN" altLang="en-US" b="1" dirty="0"/>
              <a:t>命令行使用指南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457200" y="1008994"/>
            <a:ext cx="8143103" cy="5281448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sz="2400" dirty="0"/>
              <a:t>演示场景</a:t>
            </a:r>
            <a:endParaRPr lang="en-US" altLang="zh-CN" sz="2400" dirty="0"/>
          </a:p>
          <a:p>
            <a:pPr lvl="1"/>
            <a:r>
              <a:rPr lang="zh-CN" altLang="en-US" sz="2000" dirty="0"/>
              <a:t>项目名称：软件工程</a:t>
            </a:r>
            <a:endParaRPr lang="en-US" altLang="zh-CN" sz="2000" dirty="0"/>
          </a:p>
          <a:p>
            <a:pPr lvl="1"/>
            <a:r>
              <a:rPr lang="zh-CN" altLang="en-US" sz="2000" dirty="0"/>
              <a:t>参与人员：</a:t>
            </a:r>
            <a:r>
              <a:rPr lang="en-US" altLang="zh-CN" sz="2000" dirty="0" err="1"/>
              <a:t>Hjqreturn</a:t>
            </a:r>
            <a:endParaRPr lang="en-US" altLang="zh-CN" sz="2000" dirty="0"/>
          </a:p>
          <a:p>
            <a:pPr lvl="1"/>
            <a:r>
              <a:rPr lang="zh-CN" altLang="en-US" sz="2000" dirty="0"/>
              <a:t>演示流程：</a:t>
            </a:r>
            <a:endParaRPr lang="en-US" altLang="zh-CN" sz="2000" dirty="0"/>
          </a:p>
          <a:p>
            <a:pPr marL="457200" lvl="1" indent="0">
              <a:buNone/>
            </a:pPr>
            <a:r>
              <a:rPr lang="en-US" altLang="zh-CN" sz="1800" dirty="0"/>
              <a:t>	1</a:t>
            </a:r>
            <a:r>
              <a:rPr lang="zh-CN" altLang="en-US" sz="1800" dirty="0"/>
              <a:t>、组长本地提交代码到远程服务器</a:t>
            </a:r>
            <a:endParaRPr lang="en-US" altLang="zh-CN" sz="1800" dirty="0"/>
          </a:p>
          <a:p>
            <a:pPr marL="457200" lvl="1" indent="0">
              <a:buNone/>
            </a:pPr>
            <a:r>
              <a:rPr lang="en-US" altLang="zh-CN" sz="1800" dirty="0"/>
              <a:t>	2</a:t>
            </a:r>
            <a:r>
              <a:rPr lang="zh-CN" altLang="en-US" sz="1800" dirty="0"/>
              <a:t>、组长创建</a:t>
            </a:r>
            <a:r>
              <a:rPr lang="en-US" altLang="zh-CN" sz="1800" dirty="0"/>
              <a:t>develop</a:t>
            </a:r>
            <a:r>
              <a:rPr lang="zh-CN" altLang="en-US" sz="1800" dirty="0"/>
              <a:t>分支，组员创建各自自己的分支，推送到远程服务器</a:t>
            </a:r>
            <a:endParaRPr lang="en-US" altLang="zh-CN" sz="1800" dirty="0"/>
          </a:p>
          <a:p>
            <a:pPr marL="457200" lvl="1" indent="0">
              <a:buNone/>
            </a:pPr>
            <a:r>
              <a:rPr lang="en-US" altLang="zh-CN" sz="1800" dirty="0"/>
              <a:t>	3</a:t>
            </a:r>
            <a:r>
              <a:rPr lang="zh-CN" altLang="en-US" sz="1800" dirty="0"/>
              <a:t>、组员在自己的分支上修改内容，并提交到远程服务器</a:t>
            </a:r>
            <a:endParaRPr lang="en-US" altLang="zh-CN" sz="1800" dirty="0"/>
          </a:p>
          <a:p>
            <a:pPr marL="457200" lvl="1" indent="0">
              <a:buNone/>
            </a:pPr>
            <a:r>
              <a:rPr lang="en-US" altLang="zh-CN" sz="1800" dirty="0"/>
              <a:t>	4</a:t>
            </a:r>
            <a:r>
              <a:rPr lang="zh-CN" altLang="en-US" sz="1800" dirty="0"/>
              <a:t>、，解决冲突（如果有冲突），将合并好的</a:t>
            </a:r>
            <a:r>
              <a:rPr lang="en-US" altLang="zh-CN" sz="1800" dirty="0"/>
              <a:t>develop</a:t>
            </a:r>
            <a:r>
              <a:rPr lang="zh-CN" altLang="en-US" sz="1800" dirty="0"/>
              <a:t>分支推送到远程服组长将组员的分支合并到</a:t>
            </a:r>
            <a:r>
              <a:rPr lang="en-US" altLang="zh-CN" sz="1800" dirty="0"/>
              <a:t>develop</a:t>
            </a:r>
            <a:r>
              <a:rPr lang="zh-CN" altLang="en-US" sz="1800" dirty="0"/>
              <a:t>分支务器</a:t>
            </a:r>
            <a:endParaRPr lang="en-US" altLang="zh-CN" sz="1800" dirty="0"/>
          </a:p>
          <a:p>
            <a:pPr marL="457200" lvl="1" indent="0">
              <a:buNone/>
            </a:pPr>
            <a:r>
              <a:rPr lang="en-US" altLang="zh-CN" sz="1800" dirty="0"/>
              <a:t>	5</a:t>
            </a:r>
            <a:r>
              <a:rPr lang="zh-CN" altLang="en-US" sz="1800" dirty="0"/>
              <a:t>、将</a:t>
            </a:r>
            <a:r>
              <a:rPr lang="en-US" altLang="zh-CN" sz="1800" dirty="0"/>
              <a:t>develop</a:t>
            </a:r>
            <a:r>
              <a:rPr lang="zh-CN" altLang="en-US" sz="1800" dirty="0"/>
              <a:t>分支合并到</a:t>
            </a:r>
            <a:r>
              <a:rPr lang="en-US" altLang="zh-CN" sz="1800" dirty="0"/>
              <a:t>master</a:t>
            </a:r>
            <a:r>
              <a:rPr lang="zh-CN" altLang="en-US" sz="1800" dirty="0"/>
              <a:t>分支，形成稳定版本</a:t>
            </a:r>
            <a:endParaRPr lang="en-US" altLang="zh-CN" sz="1800" dirty="0"/>
          </a:p>
          <a:p>
            <a:pPr marL="457200" lvl="1" indent="0">
              <a:buNone/>
            </a:pPr>
            <a:endParaRPr lang="en-US" altLang="zh-CN" sz="2000" dirty="0"/>
          </a:p>
          <a:p>
            <a:r>
              <a:rPr lang="zh-CN" altLang="en-US" sz="2400" dirty="0"/>
              <a:t>协同开发的场景</a:t>
            </a:r>
            <a:endParaRPr lang="en-US" altLang="zh-CN" sz="2400" dirty="0"/>
          </a:p>
          <a:p>
            <a:pPr lvl="1"/>
            <a:r>
              <a:rPr lang="en-US" altLang="zh-CN" sz="2000" dirty="0"/>
              <a:t>1. </a:t>
            </a:r>
            <a:r>
              <a:rPr lang="en-US" altLang="zh-CN" sz="2000" dirty="0" err="1"/>
              <a:t>Hjqreturn</a:t>
            </a:r>
            <a:r>
              <a:rPr lang="zh-CN" altLang="en-US" sz="2000" dirty="0"/>
              <a:t>提交了空白的</a:t>
            </a:r>
            <a:r>
              <a:rPr lang="en-US" altLang="zh-CN" sz="2000" dirty="0"/>
              <a:t>readme.txt</a:t>
            </a:r>
            <a:r>
              <a:rPr lang="zh-CN" altLang="en-US" sz="2000" dirty="0"/>
              <a:t>代码文件</a:t>
            </a:r>
            <a:endParaRPr lang="en-US" altLang="zh-CN" sz="2000" dirty="0"/>
          </a:p>
          <a:p>
            <a:pPr lvl="1"/>
            <a:r>
              <a:rPr lang="en-US" altLang="zh-CN" sz="2000" dirty="0"/>
              <a:t>2. </a:t>
            </a:r>
            <a:r>
              <a:rPr lang="zh-CN" altLang="en-US" sz="2000" dirty="0"/>
              <a:t>组员</a:t>
            </a:r>
            <a:r>
              <a:rPr lang="en-US" altLang="zh-CN" sz="2000" dirty="0"/>
              <a:t>A</a:t>
            </a:r>
            <a:r>
              <a:rPr lang="zh-CN" altLang="en-US" sz="2000" dirty="0"/>
              <a:t>创建</a:t>
            </a:r>
            <a:r>
              <a:rPr lang="en-US" altLang="zh-CN" sz="2000" dirty="0"/>
              <a:t>b1</a:t>
            </a:r>
            <a:r>
              <a:rPr lang="zh-CN" altLang="en-US" sz="2000" dirty="0"/>
              <a:t>分支，在</a:t>
            </a:r>
            <a:r>
              <a:rPr lang="en-US" altLang="zh-CN" sz="2000" dirty="0"/>
              <a:t>b1</a:t>
            </a:r>
            <a:r>
              <a:rPr lang="zh-CN" altLang="en-US" sz="2000" dirty="0"/>
              <a:t>分支上修改</a:t>
            </a:r>
            <a:r>
              <a:rPr lang="en-US" altLang="zh-CN" sz="2000" dirty="0"/>
              <a:t>readme</a:t>
            </a:r>
            <a:r>
              <a:rPr lang="zh-CN" altLang="en-US" sz="2000" dirty="0"/>
              <a:t>文件，并提交到远程服务器</a:t>
            </a:r>
            <a:endParaRPr lang="en-US" altLang="zh-CN" sz="2000" dirty="0"/>
          </a:p>
          <a:p>
            <a:pPr lvl="1"/>
            <a:r>
              <a:rPr lang="en-US" altLang="zh-CN" sz="2000" dirty="0"/>
              <a:t>3. </a:t>
            </a:r>
            <a:r>
              <a:rPr lang="zh-CN" altLang="en-US" sz="2000" dirty="0"/>
              <a:t>组员</a:t>
            </a:r>
            <a:r>
              <a:rPr lang="en-US" altLang="zh-CN" sz="2000" dirty="0"/>
              <a:t>B</a:t>
            </a:r>
            <a:r>
              <a:rPr lang="zh-CN" altLang="en-US" sz="2000" dirty="0"/>
              <a:t>创建</a:t>
            </a:r>
            <a:r>
              <a:rPr lang="en-US" altLang="zh-CN" sz="2000" dirty="0"/>
              <a:t>b2</a:t>
            </a:r>
            <a:r>
              <a:rPr lang="zh-CN" altLang="en-US" sz="2000" dirty="0"/>
              <a:t>分支，在</a:t>
            </a:r>
            <a:r>
              <a:rPr lang="en-US" altLang="zh-CN" sz="2000" dirty="0"/>
              <a:t>b2</a:t>
            </a:r>
            <a:r>
              <a:rPr lang="zh-CN" altLang="en-US" sz="2000" dirty="0"/>
              <a:t>分支上修改</a:t>
            </a:r>
            <a:r>
              <a:rPr lang="en-US" altLang="zh-CN" sz="2000" dirty="0"/>
              <a:t>readme</a:t>
            </a:r>
            <a:r>
              <a:rPr lang="zh-CN" altLang="en-US" sz="2000" dirty="0"/>
              <a:t>文件的同一行代码，并提交到远程服务器</a:t>
            </a:r>
            <a:endParaRPr lang="en-US" altLang="zh-CN" sz="2000" dirty="0"/>
          </a:p>
          <a:p>
            <a:pPr lvl="1"/>
            <a:r>
              <a:rPr lang="en-US" altLang="zh-CN" sz="2000" dirty="0"/>
              <a:t>4. </a:t>
            </a:r>
            <a:r>
              <a:rPr lang="zh-CN" altLang="en-US" sz="2000" dirty="0"/>
              <a:t>组长将</a:t>
            </a:r>
            <a:r>
              <a:rPr lang="en-US" altLang="zh-CN" sz="2000" dirty="0"/>
              <a:t>b1</a:t>
            </a:r>
            <a:r>
              <a:rPr lang="zh-CN" altLang="en-US" sz="2000" dirty="0"/>
              <a:t>、</a:t>
            </a:r>
            <a:r>
              <a:rPr lang="en-US" altLang="zh-CN" sz="2000" dirty="0"/>
              <a:t>b2</a:t>
            </a:r>
            <a:r>
              <a:rPr lang="zh-CN" altLang="en-US" sz="2000" dirty="0"/>
              <a:t>分支合并到</a:t>
            </a:r>
            <a:r>
              <a:rPr lang="en-US" altLang="zh-CN" sz="2000" dirty="0"/>
              <a:t>develop</a:t>
            </a:r>
            <a:r>
              <a:rPr lang="zh-CN" altLang="en-US" sz="2000" dirty="0"/>
              <a:t>分支，并解决冲突，解决完冲突后将代码提交到远程服务器</a:t>
            </a:r>
            <a:endParaRPr lang="en-US" altLang="zh-CN" sz="2000" dirty="0"/>
          </a:p>
          <a:p>
            <a:pPr lvl="1"/>
            <a:r>
              <a:rPr lang="en-US" altLang="zh-CN" sz="2000" dirty="0"/>
              <a:t>5. </a:t>
            </a:r>
            <a:r>
              <a:rPr lang="zh-CN" altLang="en-US" sz="2000" dirty="0"/>
              <a:t>组长合并</a:t>
            </a:r>
            <a:r>
              <a:rPr lang="en-US" altLang="zh-CN" sz="2000" dirty="0"/>
              <a:t>develop</a:t>
            </a:r>
            <a:r>
              <a:rPr lang="zh-CN" altLang="en-US" sz="2000" dirty="0"/>
              <a:t>分支到</a:t>
            </a:r>
            <a:r>
              <a:rPr lang="en-US" altLang="zh-CN" sz="2000" dirty="0"/>
              <a:t>master</a:t>
            </a:r>
            <a:r>
              <a:rPr lang="zh-CN" altLang="en-US" sz="2000" dirty="0"/>
              <a:t>分支</a:t>
            </a:r>
            <a:endParaRPr lang="zh-CN" alt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 err="1"/>
              <a:t>Git</a:t>
            </a:r>
            <a:r>
              <a:rPr lang="zh-CN" altLang="en-US" b="1" dirty="0"/>
              <a:t>版本库的原理</a:t>
            </a:r>
          </a:p>
        </p:txBody>
      </p:sp>
      <p:sp>
        <p:nvSpPr>
          <p:cNvPr id="4" name="AutoShape 2" descr="https://pic4.zhimg.com/20325cc9e4c6ebde6b529dcbde7d5687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71" y="1285102"/>
            <a:ext cx="494270" cy="494270"/>
          </a:xfrm>
        </p:spPr>
      </p:pic>
      <p:sp>
        <p:nvSpPr>
          <p:cNvPr id="7" name="文本框 6"/>
          <p:cNvSpPr txBox="1"/>
          <p:nvPr/>
        </p:nvSpPr>
        <p:spPr>
          <a:xfrm>
            <a:off x="3445336" y="965923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组长</a:t>
            </a:r>
          </a:p>
        </p:txBody>
      </p:sp>
      <p:pic>
        <p:nvPicPr>
          <p:cNvPr id="8" name="内容占位符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0131" y="1258089"/>
            <a:ext cx="494270" cy="4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5784880" y="944483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组员</a:t>
            </a:r>
          </a:p>
        </p:txBody>
      </p:sp>
      <p:cxnSp>
        <p:nvCxnSpPr>
          <p:cNvPr id="11" name="直接箭头连接符 10"/>
          <p:cNvCxnSpPr>
            <a:stCxn id="29" idx="2"/>
            <a:endCxn id="41" idx="0"/>
          </p:cNvCxnSpPr>
          <p:nvPr/>
        </p:nvCxnSpPr>
        <p:spPr>
          <a:xfrm>
            <a:off x="5088545" y="2036403"/>
            <a:ext cx="10728" cy="1047933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2239045" y="2173801"/>
            <a:ext cx="1090800" cy="470536"/>
          </a:xfrm>
          <a:prstGeom prst="roundRect">
            <a:avLst/>
          </a:prstGeom>
          <a:solidFill>
            <a:srgbClr val="C00000"/>
          </a:solidFill>
          <a:ln w="25400">
            <a:noFill/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创建版本库</a:t>
            </a:r>
            <a:endParaRPr lang="en-US" altLang="zh-CN" sz="1200" b="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en-US" altLang="zh-CN" sz="1200" b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push</a:t>
            </a:r>
            <a:r>
              <a:rPr lang="zh-CN" altLang="en-US" sz="1200" b="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代码</a:t>
            </a:r>
            <a:endParaRPr lang="en-US" altLang="zh-CN" sz="1200" b="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393931" y="2591752"/>
            <a:ext cx="1091339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develop</a:t>
            </a:r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分支</a:t>
            </a:r>
          </a:p>
        </p:txBody>
      </p:sp>
      <p:cxnSp>
        <p:nvCxnSpPr>
          <p:cNvPr id="16" name="直接箭头连接符 15"/>
          <p:cNvCxnSpPr>
            <a:stCxn id="33" idx="2"/>
            <a:endCxn id="21" idx="0"/>
          </p:cNvCxnSpPr>
          <p:nvPr/>
        </p:nvCxnSpPr>
        <p:spPr>
          <a:xfrm flipH="1">
            <a:off x="6277267" y="2036402"/>
            <a:ext cx="1883" cy="151798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/>
        </p:nvSpPr>
        <p:spPr>
          <a:xfrm>
            <a:off x="5818184" y="3554387"/>
            <a:ext cx="918165" cy="470536"/>
          </a:xfrm>
          <a:prstGeom prst="round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</a:t>
            </a:r>
            <a:endParaRPr lang="en-US" altLang="zh-CN" sz="1200" b="0" dirty="0">
              <a:solidFill>
                <a:schemeClr val="accent6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cxnSp>
        <p:nvCxnSpPr>
          <p:cNvPr id="23" name="直接箭头连接符 22"/>
          <p:cNvCxnSpPr>
            <a:endCxn id="12" idx="0"/>
          </p:cNvCxnSpPr>
          <p:nvPr/>
        </p:nvCxnSpPr>
        <p:spPr>
          <a:xfrm>
            <a:off x="2774658" y="2038859"/>
            <a:ext cx="9787" cy="134942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28" idx="2"/>
            <a:endCxn id="14" idx="0"/>
          </p:cNvCxnSpPr>
          <p:nvPr/>
        </p:nvCxnSpPr>
        <p:spPr>
          <a:xfrm>
            <a:off x="3939601" y="2036404"/>
            <a:ext cx="0" cy="55534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2291877" y="1728627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master</a:t>
            </a:r>
            <a:endParaRPr lang="zh-CN" altLang="en-US" sz="1400" dirty="0">
              <a:solidFill>
                <a:schemeClr val="tx1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445331" y="1728627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develop</a:t>
            </a:r>
            <a:endParaRPr lang="zh-CN" altLang="en-US" sz="1400" dirty="0">
              <a:solidFill>
                <a:schemeClr val="tx1">
                  <a:lumMod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94275" y="1728626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5784880" y="1728625"/>
            <a:ext cx="988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sp>
        <p:nvSpPr>
          <p:cNvPr id="41" name="圆角矩形 40"/>
          <p:cNvSpPr/>
          <p:nvPr/>
        </p:nvSpPr>
        <p:spPr>
          <a:xfrm>
            <a:off x="4645912" y="3084336"/>
            <a:ext cx="906722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创建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自己分支</a:t>
            </a:r>
          </a:p>
        </p:txBody>
      </p:sp>
      <p:cxnSp>
        <p:nvCxnSpPr>
          <p:cNvPr id="47" name="直接箭头连接符 46"/>
          <p:cNvCxnSpPr>
            <a:endCxn id="89" idx="0"/>
          </p:cNvCxnSpPr>
          <p:nvPr/>
        </p:nvCxnSpPr>
        <p:spPr>
          <a:xfrm flipH="1">
            <a:off x="2774658" y="2644337"/>
            <a:ext cx="9787" cy="260402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endCxn id="14" idx="1"/>
          </p:cNvCxnSpPr>
          <p:nvPr/>
        </p:nvCxnSpPr>
        <p:spPr>
          <a:xfrm flipV="1">
            <a:off x="2784445" y="2827020"/>
            <a:ext cx="609486" cy="14655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endCxn id="41" idx="1"/>
          </p:cNvCxnSpPr>
          <p:nvPr/>
        </p:nvCxnSpPr>
        <p:spPr>
          <a:xfrm flipV="1">
            <a:off x="3937569" y="3319604"/>
            <a:ext cx="708343" cy="14656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3937569" y="3062288"/>
            <a:ext cx="7914" cy="984683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>
            <a:endCxn id="21" idx="1"/>
          </p:cNvCxnSpPr>
          <p:nvPr/>
        </p:nvCxnSpPr>
        <p:spPr>
          <a:xfrm flipV="1">
            <a:off x="3945483" y="3789655"/>
            <a:ext cx="1872701" cy="16219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圆角矩形 60"/>
          <p:cNvSpPr/>
          <p:nvPr/>
        </p:nvSpPr>
        <p:spPr>
          <a:xfrm>
            <a:off x="4653826" y="4046971"/>
            <a:ext cx="906722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提交、</a:t>
            </a:r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push</a:t>
            </a:r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代码</a:t>
            </a:r>
          </a:p>
        </p:txBody>
      </p:sp>
      <p:sp>
        <p:nvSpPr>
          <p:cNvPr id="62" name="圆角矩形 61"/>
          <p:cNvSpPr/>
          <p:nvPr/>
        </p:nvSpPr>
        <p:spPr>
          <a:xfrm>
            <a:off x="5820036" y="4777829"/>
            <a:ext cx="928747" cy="470536"/>
          </a:xfrm>
          <a:prstGeom prst="round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提交、</a:t>
            </a:r>
            <a:r>
              <a:rPr lang="en-US" altLang="zh-CN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push</a:t>
            </a:r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代码</a:t>
            </a:r>
          </a:p>
        </p:txBody>
      </p:sp>
      <p:cxnSp>
        <p:nvCxnSpPr>
          <p:cNvPr id="66" name="直接箭头连接符 65"/>
          <p:cNvCxnSpPr>
            <a:stCxn id="41" idx="2"/>
            <a:endCxn id="61" idx="0"/>
          </p:cNvCxnSpPr>
          <p:nvPr/>
        </p:nvCxnSpPr>
        <p:spPr>
          <a:xfrm>
            <a:off x="5099273" y="3554872"/>
            <a:ext cx="7914" cy="492099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21" idx="2"/>
            <a:endCxn id="62" idx="0"/>
          </p:cNvCxnSpPr>
          <p:nvPr/>
        </p:nvCxnSpPr>
        <p:spPr>
          <a:xfrm>
            <a:off x="6277267" y="4024923"/>
            <a:ext cx="7143" cy="752906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61" idx="1"/>
            <a:endCxn id="73" idx="3"/>
          </p:cNvCxnSpPr>
          <p:nvPr/>
        </p:nvCxnSpPr>
        <p:spPr>
          <a:xfrm flipH="1">
            <a:off x="4349342" y="4282239"/>
            <a:ext cx="304484" cy="83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圆角矩形 72"/>
          <p:cNvSpPr/>
          <p:nvPr/>
        </p:nvSpPr>
        <p:spPr>
          <a:xfrm>
            <a:off x="3542289" y="4047803"/>
            <a:ext cx="807053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合并分支</a:t>
            </a:r>
          </a:p>
        </p:txBody>
      </p:sp>
      <p:cxnSp>
        <p:nvCxnSpPr>
          <p:cNvPr id="82" name="直接箭头连接符 81"/>
          <p:cNvCxnSpPr/>
          <p:nvPr/>
        </p:nvCxnSpPr>
        <p:spPr>
          <a:xfrm>
            <a:off x="3941076" y="4513988"/>
            <a:ext cx="0" cy="27305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圆角矩形 82"/>
          <p:cNvSpPr/>
          <p:nvPr/>
        </p:nvSpPr>
        <p:spPr>
          <a:xfrm>
            <a:off x="3545266" y="4782811"/>
            <a:ext cx="804077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解决冲突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合并分支</a:t>
            </a:r>
            <a:endParaRPr lang="en-US" altLang="zh-CN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87" name="直接箭头连接符 86"/>
          <p:cNvCxnSpPr>
            <a:stCxn id="62" idx="1"/>
            <a:endCxn id="83" idx="3"/>
          </p:cNvCxnSpPr>
          <p:nvPr/>
        </p:nvCxnSpPr>
        <p:spPr>
          <a:xfrm flipH="1">
            <a:off x="4349343" y="5013097"/>
            <a:ext cx="1470693" cy="498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圆角矩形 88"/>
          <p:cNvSpPr/>
          <p:nvPr/>
        </p:nvSpPr>
        <p:spPr>
          <a:xfrm>
            <a:off x="2404305" y="5248365"/>
            <a:ext cx="740705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合并</a:t>
            </a:r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develop</a:t>
            </a:r>
            <a:endParaRPr lang="zh-CN" altLang="en-US" sz="1200" b="0" dirty="0">
              <a:solidFill>
                <a:srgbClr val="00206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93" name="直接箭头连接符 92"/>
          <p:cNvCxnSpPr/>
          <p:nvPr/>
        </p:nvCxnSpPr>
        <p:spPr>
          <a:xfrm>
            <a:off x="3948867" y="5248365"/>
            <a:ext cx="0" cy="1325429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接箭头连接符 94"/>
          <p:cNvCxnSpPr/>
          <p:nvPr/>
        </p:nvCxnSpPr>
        <p:spPr>
          <a:xfrm flipH="1">
            <a:off x="3161562" y="5492785"/>
            <a:ext cx="799662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箭头连接符 96"/>
          <p:cNvCxnSpPr>
            <a:endCxn id="102" idx="1"/>
          </p:cNvCxnSpPr>
          <p:nvPr/>
        </p:nvCxnSpPr>
        <p:spPr>
          <a:xfrm flipV="1">
            <a:off x="3962516" y="5644303"/>
            <a:ext cx="691310" cy="456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/>
          <p:cNvCxnSpPr>
            <a:stCxn id="61" idx="2"/>
            <a:endCxn id="102" idx="0"/>
          </p:cNvCxnSpPr>
          <p:nvPr/>
        </p:nvCxnSpPr>
        <p:spPr>
          <a:xfrm>
            <a:off x="5107187" y="4517507"/>
            <a:ext cx="0" cy="891528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圆角矩形 101"/>
          <p:cNvSpPr/>
          <p:nvPr/>
        </p:nvSpPr>
        <p:spPr>
          <a:xfrm>
            <a:off x="4653826" y="5409035"/>
            <a:ext cx="906722" cy="470536"/>
          </a:xfrm>
          <a:prstGeom prst="roundRect">
            <a:avLst/>
          </a:prstGeom>
          <a:ln w="25400">
            <a:solidFill>
              <a:srgbClr val="002060"/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en-US" altLang="zh-CN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Pull</a:t>
            </a:r>
          </a:p>
          <a:p>
            <a:pPr marL="0" lvl="1"/>
            <a:r>
              <a:rPr lang="zh-CN" altLang="en-US" sz="1200" b="0" dirty="0">
                <a:solidFill>
                  <a:srgbClr val="00206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最新代码</a:t>
            </a:r>
          </a:p>
        </p:txBody>
      </p:sp>
      <p:sp>
        <p:nvSpPr>
          <p:cNvPr id="106" name="圆角矩形 105"/>
          <p:cNvSpPr/>
          <p:nvPr/>
        </p:nvSpPr>
        <p:spPr>
          <a:xfrm>
            <a:off x="5831048" y="5825278"/>
            <a:ext cx="906722" cy="470536"/>
          </a:xfrm>
          <a:prstGeom prst="roundRect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lIns="72000" rIns="72000" rtlCol="0" anchor="ctr" anchorCtr="0">
            <a:noAutofit/>
          </a:bodyPr>
          <a:lstStyle/>
          <a:p>
            <a:pPr marL="0" lvl="1"/>
            <a:r>
              <a:rPr lang="en-US" altLang="zh-CN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Pull</a:t>
            </a:r>
          </a:p>
          <a:p>
            <a:pPr marL="0" lvl="1"/>
            <a:r>
              <a:rPr lang="zh-CN" altLang="en-US" sz="1200" b="0" dirty="0">
                <a:solidFill>
                  <a:schemeClr val="accent6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最新代码</a:t>
            </a:r>
          </a:p>
        </p:txBody>
      </p:sp>
      <p:cxnSp>
        <p:nvCxnSpPr>
          <p:cNvPr id="107" name="直接箭头连接符 106"/>
          <p:cNvCxnSpPr/>
          <p:nvPr/>
        </p:nvCxnSpPr>
        <p:spPr>
          <a:xfrm>
            <a:off x="3955692" y="6064237"/>
            <a:ext cx="1863324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箭头连接符 109"/>
          <p:cNvCxnSpPr>
            <a:endCxn id="106" idx="0"/>
          </p:cNvCxnSpPr>
          <p:nvPr/>
        </p:nvCxnSpPr>
        <p:spPr>
          <a:xfrm>
            <a:off x="6280838" y="5248365"/>
            <a:ext cx="3571" cy="576913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箭头连接符 112"/>
          <p:cNvCxnSpPr/>
          <p:nvPr/>
        </p:nvCxnSpPr>
        <p:spPr>
          <a:xfrm>
            <a:off x="2784445" y="5718901"/>
            <a:ext cx="0" cy="854893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箭头连接符 114"/>
          <p:cNvCxnSpPr/>
          <p:nvPr/>
        </p:nvCxnSpPr>
        <p:spPr>
          <a:xfrm>
            <a:off x="6284409" y="6295814"/>
            <a:ext cx="0" cy="27798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箭头连接符 116"/>
          <p:cNvCxnSpPr/>
          <p:nvPr/>
        </p:nvCxnSpPr>
        <p:spPr>
          <a:xfrm>
            <a:off x="5084689" y="5868367"/>
            <a:ext cx="0" cy="705427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箭头连接符 121"/>
          <p:cNvCxnSpPr/>
          <p:nvPr/>
        </p:nvCxnSpPr>
        <p:spPr>
          <a:xfrm>
            <a:off x="5637916" y="965923"/>
            <a:ext cx="20245" cy="5607871"/>
          </a:xfrm>
          <a:prstGeom prst="straightConnector1">
            <a:avLst/>
          </a:prstGeom>
          <a:ln w="6350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b="1" dirty="0"/>
              <a:t>TrustieGit</a:t>
            </a:r>
            <a:r>
              <a:rPr lang="zh-CN" altLang="en-US" b="1" dirty="0"/>
              <a:t>指南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0"/>
          </p:nvPr>
        </p:nvSpPr>
        <p:spPr>
          <a:xfrm>
            <a:off x="457200" y="1008993"/>
            <a:ext cx="8229600" cy="5759942"/>
          </a:xfrm>
        </p:spPr>
        <p:txBody>
          <a:bodyPr>
            <a:normAutofit/>
          </a:bodyPr>
          <a:lstStyle/>
          <a:p>
            <a:r>
              <a:rPr lang="zh-CN" altLang="en-US" sz="1800" dirty="0"/>
              <a:t>（项目管理员</a:t>
            </a:r>
            <a:r>
              <a:rPr lang="en-US" altLang="zh-CN" sz="1800" dirty="0"/>
              <a:t>/</a:t>
            </a:r>
            <a:r>
              <a:rPr lang="zh-CN" altLang="en-US" sz="1800" dirty="0"/>
              <a:t>小组长）版本库推送代码（源码为非</a:t>
            </a:r>
            <a:r>
              <a:rPr lang="en-US" altLang="zh-CN" sz="1800" dirty="0" err="1"/>
              <a:t>Git</a:t>
            </a:r>
            <a:r>
              <a:rPr lang="zh-CN" altLang="en-US" sz="1800" dirty="0"/>
              <a:t>仓库）</a:t>
            </a:r>
            <a:endParaRPr lang="en-US" altLang="zh-CN" sz="1800" dirty="0"/>
          </a:p>
          <a:p>
            <a:pPr lvl="1"/>
            <a:r>
              <a:rPr lang="zh-CN" altLang="en-US" sz="1800" dirty="0"/>
              <a:t>在项目配置中创建版本库</a:t>
            </a:r>
            <a:endParaRPr lang="en-US" altLang="zh-CN" sz="1800" dirty="0"/>
          </a:p>
          <a:p>
            <a:pPr lvl="2"/>
            <a:r>
              <a:rPr lang="en-US" altLang="zh-CN" sz="1600" dirty="0" err="1"/>
              <a:t>Software_rep</a:t>
            </a:r>
            <a:endParaRPr lang="en-US" altLang="zh-CN" sz="1600" dirty="0"/>
          </a:p>
          <a:p>
            <a:pPr lvl="2"/>
            <a:r>
              <a:rPr lang="zh-CN" altLang="en-US" sz="1600" dirty="0"/>
              <a:t>产生版本库地址：</a:t>
            </a:r>
            <a:r>
              <a:rPr lang="en-US" altLang="zh-CN" sz="1600" dirty="0"/>
              <a:t>https://git.trustie.net/Hjqreturn/software_rep.git</a:t>
            </a:r>
          </a:p>
          <a:p>
            <a:pPr lvl="1"/>
            <a:r>
              <a:rPr lang="zh-CN" altLang="en-US" sz="1800" dirty="0"/>
              <a:t>提交初始代码</a:t>
            </a:r>
            <a:endParaRPr lang="en-US" altLang="zh-CN" sz="1800" dirty="0"/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1</a:t>
            </a:r>
            <a:r>
              <a:rPr lang="zh-CN" altLang="en-US" sz="1600" dirty="0">
                <a:sym typeface="Wingdings" panose="05000000000000000000" pitchFamily="2" charset="2"/>
              </a:rPr>
              <a:t>、克隆代码：桌面右击</a:t>
            </a:r>
            <a:r>
              <a:rPr lang="en-US" altLang="zh-CN" sz="1600" dirty="0">
                <a:sym typeface="Wingdings" panose="05000000000000000000" pitchFamily="2" charset="2"/>
              </a:rPr>
              <a:t></a:t>
            </a:r>
            <a:r>
              <a:rPr lang="en-US" altLang="zh-CN" sz="1600" dirty="0" err="1">
                <a:sym typeface="Wingdings" panose="05000000000000000000" pitchFamily="2" charset="2"/>
              </a:rPr>
              <a:t>Git</a:t>
            </a:r>
            <a:r>
              <a:rPr lang="en-US" altLang="zh-CN" sz="1600" dirty="0">
                <a:sym typeface="Wingdings" panose="05000000000000000000" pitchFamily="2" charset="2"/>
              </a:rPr>
              <a:t> clone</a:t>
            </a:r>
            <a:r>
              <a:rPr lang="zh-CN" altLang="en-US" sz="1600" dirty="0">
                <a:sym typeface="Wingdings" panose="05000000000000000000" pitchFamily="2" charset="2"/>
              </a:rPr>
              <a:t>，输入新版本库地址，点击“</a:t>
            </a:r>
            <a:r>
              <a:rPr lang="en-US" altLang="zh-CN" sz="1600" dirty="0">
                <a:sym typeface="Wingdings" panose="05000000000000000000" pitchFamily="2" charset="2"/>
              </a:rPr>
              <a:t>OK</a:t>
            </a:r>
            <a:r>
              <a:rPr lang="zh-CN" altLang="en-US" sz="1600" dirty="0">
                <a:sym typeface="Wingdings" panose="05000000000000000000" pitchFamily="2" charset="2"/>
              </a:rPr>
              <a:t>”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en-US" altLang="zh-CN" sz="1600" dirty="0">
                <a:sym typeface="Wingdings" panose="05000000000000000000" pitchFamily="2" charset="2"/>
              </a:rPr>
              <a:t>2</a:t>
            </a:r>
            <a:r>
              <a:rPr lang="zh-CN" altLang="en-US" sz="1600" dirty="0">
                <a:sym typeface="Wingdings" panose="05000000000000000000" pitchFamily="2" charset="2"/>
              </a:rPr>
              <a:t>、成功后生成</a:t>
            </a:r>
            <a:r>
              <a:rPr lang="en-US" altLang="zh-CN" sz="1600" dirty="0" err="1">
                <a:sym typeface="Wingdings" panose="05000000000000000000" pitchFamily="2" charset="2"/>
              </a:rPr>
              <a:t>software_rep</a:t>
            </a:r>
            <a:r>
              <a:rPr lang="zh-CN" altLang="en-US" sz="1600" dirty="0">
                <a:sym typeface="Wingdings" panose="05000000000000000000" pitchFamily="2" charset="2"/>
              </a:rPr>
              <a:t>文件夹，进入文件夹会看到</a:t>
            </a:r>
            <a:r>
              <a:rPr lang="en-US" altLang="zh-CN" sz="1600" dirty="0">
                <a:sym typeface="Wingdings" panose="05000000000000000000" pitchFamily="2" charset="2"/>
              </a:rPr>
              <a:t>.</a:t>
            </a:r>
            <a:r>
              <a:rPr lang="en-US" altLang="zh-CN" sz="1600" dirty="0" err="1">
                <a:sym typeface="Wingdings" panose="05000000000000000000" pitchFamily="2" charset="2"/>
              </a:rPr>
              <a:t>git</a:t>
            </a:r>
            <a:r>
              <a:rPr lang="zh-CN" altLang="en-US" sz="1600" dirty="0">
                <a:sym typeface="Wingdings" panose="05000000000000000000" pitchFamily="2" charset="2"/>
              </a:rPr>
              <a:t>的隐藏文件（如下图）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lvl="2"/>
            <a:endParaRPr lang="en-US" altLang="zh-CN" sz="16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altLang="zh-CN" sz="1800" dirty="0"/>
          </a:p>
          <a:p>
            <a:pPr marL="457200" lvl="1" indent="0">
              <a:buNone/>
            </a:pPr>
            <a:r>
              <a:rPr lang="en-US" altLang="zh-CN" sz="1800" dirty="0"/>
              <a:t>	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45" y="3384809"/>
            <a:ext cx="3558683" cy="25400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562" y="3384809"/>
            <a:ext cx="3799028" cy="21098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cdb2004146l">
  <a:themeElements>
    <a:clrScheme name="cdb2004146l 3">
      <a:dk1>
        <a:srgbClr val="003366"/>
      </a:dk1>
      <a:lt1>
        <a:srgbClr val="FFFFFF"/>
      </a:lt1>
      <a:dk2>
        <a:srgbClr val="5086C2"/>
      </a:dk2>
      <a:lt2>
        <a:srgbClr val="C0C0C0"/>
      </a:lt2>
      <a:accent1>
        <a:srgbClr val="DE8848"/>
      </a:accent1>
      <a:accent2>
        <a:srgbClr val="85BA54"/>
      </a:accent2>
      <a:accent3>
        <a:srgbClr val="FFFFFF"/>
      </a:accent3>
      <a:accent4>
        <a:srgbClr val="002A56"/>
      </a:accent4>
      <a:accent5>
        <a:srgbClr val="ECC3B1"/>
      </a:accent5>
      <a:accent6>
        <a:srgbClr val="78A84B"/>
      </a:accent6>
      <a:hlink>
        <a:srgbClr val="4C59D2"/>
      </a:hlink>
      <a:folHlink>
        <a:srgbClr val="A0B5C4"/>
      </a:folHlink>
    </a:clrScheme>
    <a:fontScheme name="自定义 1">
      <a:majorFont>
        <a:latin typeface="Arial"/>
        <a:ea typeface="方正姚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CC0000"/>
          </a:solidFill>
        </a:ln>
      </a:spPr>
      <a:bodyPr wrap="square" lIns="72000" rIns="72000" anchor="ctr" anchorCtr="0">
        <a:noAutofit/>
      </a:bodyPr>
      <a:lstStyle>
        <a:defPPr>
          <a:defRPr sz="1800" dirty="0" smtClean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spDef>
  </a:objectDefaults>
  <a:extraClrSchemeLst>
    <a:extraClrScheme>
      <a:clrScheme name="cdb2004146l 1">
        <a:dk1>
          <a:srgbClr val="48806B"/>
        </a:dk1>
        <a:lt1>
          <a:srgbClr val="FFFFFF"/>
        </a:lt1>
        <a:dk2>
          <a:srgbClr val="77956D"/>
        </a:dk2>
        <a:lt2>
          <a:srgbClr val="C0C0C0"/>
        </a:lt2>
        <a:accent1>
          <a:srgbClr val="6BB9C3"/>
        </a:accent1>
        <a:accent2>
          <a:srgbClr val="E7BA15"/>
        </a:accent2>
        <a:accent3>
          <a:srgbClr val="FFFFFF"/>
        </a:accent3>
        <a:accent4>
          <a:srgbClr val="3C6C5A"/>
        </a:accent4>
        <a:accent5>
          <a:srgbClr val="BAD9DE"/>
        </a:accent5>
        <a:accent6>
          <a:srgbClr val="D1A812"/>
        </a:accent6>
        <a:hlink>
          <a:srgbClr val="76C14D"/>
        </a:hlink>
        <a:folHlink>
          <a:srgbClr val="B0C2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46l 2">
        <a:dk1>
          <a:srgbClr val="5F5F5F"/>
        </a:dk1>
        <a:lt1>
          <a:srgbClr val="FFFFFF"/>
        </a:lt1>
        <a:dk2>
          <a:srgbClr val="8D8D8D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D5D1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46l 3">
        <a:dk1>
          <a:srgbClr val="003366"/>
        </a:dk1>
        <a:lt1>
          <a:srgbClr val="FFFFFF"/>
        </a:lt1>
        <a:dk2>
          <a:srgbClr val="5086C2"/>
        </a:dk2>
        <a:lt2>
          <a:srgbClr val="C0C0C0"/>
        </a:lt2>
        <a:accent1>
          <a:srgbClr val="DE884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ECC3B1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2206</Words>
  <Application>Microsoft Office PowerPoint</Application>
  <PresentationFormat>全屏显示(4:3)</PresentationFormat>
  <Paragraphs>654</Paragraphs>
  <Slides>37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9" baseType="lpstr">
      <vt:lpstr>方正姚体</vt:lpstr>
      <vt:lpstr>黑体</vt:lpstr>
      <vt:lpstr>华文新魏</vt:lpstr>
      <vt:lpstr>楷体_GB2312</vt:lpstr>
      <vt:lpstr>宋体</vt:lpstr>
      <vt:lpstr>微软雅黑</vt:lpstr>
      <vt:lpstr>幼圆</vt:lpstr>
      <vt:lpstr>Arial</vt:lpstr>
      <vt:lpstr>Lucida Sans Unicode</vt:lpstr>
      <vt:lpstr>Times New Roman</vt:lpstr>
      <vt:lpstr>Wingdings</vt:lpstr>
      <vt:lpstr>2_cdb2004146l</vt:lpstr>
      <vt:lpstr>确实开拓创新之旅</vt:lpstr>
      <vt:lpstr>Trustie项目开发管理过程</vt:lpstr>
      <vt:lpstr>Trustie项目开发管理过程</vt:lpstr>
      <vt:lpstr>Git版本控制</vt:lpstr>
      <vt:lpstr>Git版本库的原理</vt:lpstr>
      <vt:lpstr>Git版本库的原理</vt:lpstr>
      <vt:lpstr>TrustieGit命令行使用指南</vt:lpstr>
      <vt:lpstr>Git版本库的原理</vt:lpstr>
      <vt:lpstr>TrustieGit指南</vt:lpstr>
      <vt:lpstr>TrustieGit指南</vt:lpstr>
      <vt:lpstr>TrustieGit指南</vt:lpstr>
      <vt:lpstr>TrustieGit指南</vt:lpstr>
      <vt:lpstr>TrustieGit指南</vt:lpstr>
      <vt:lpstr>TrustieGit指南</vt:lpstr>
      <vt:lpstr>Git版本库的原理</vt:lpstr>
      <vt:lpstr>TrustieGit指南</vt:lpstr>
      <vt:lpstr>TrustieGit指南</vt:lpstr>
      <vt:lpstr>Git版本库的原理</vt:lpstr>
      <vt:lpstr>TrustieGit指南</vt:lpstr>
      <vt:lpstr>Git版本库的原理</vt:lpstr>
      <vt:lpstr>TrustieGit指南</vt:lpstr>
      <vt:lpstr>TrustieGit指南</vt:lpstr>
      <vt:lpstr>Git版本库的原理</vt:lpstr>
      <vt:lpstr>TrustieGit指南</vt:lpstr>
      <vt:lpstr>TrustieGit指南</vt:lpstr>
      <vt:lpstr>Git版本库的原理</vt:lpstr>
      <vt:lpstr>TrustieGit指南</vt:lpstr>
      <vt:lpstr>TrustieGit指南</vt:lpstr>
      <vt:lpstr>TrustieGit指南</vt:lpstr>
      <vt:lpstr>TrustieGit指南</vt:lpstr>
      <vt:lpstr>TrustieGit指南</vt:lpstr>
      <vt:lpstr>TrustieGit指南</vt:lpstr>
      <vt:lpstr>Git版本库的原理</vt:lpstr>
      <vt:lpstr>TrustieGit指南</vt:lpstr>
      <vt:lpstr>Git版本库的原理</vt:lpstr>
      <vt:lpstr>TrustieGit指南</vt:lpstr>
      <vt:lpstr>使用Git进行协同开发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admin</dc:creator>
  <cp:lastModifiedBy>XJ M</cp:lastModifiedBy>
  <cp:revision>4997</cp:revision>
  <dcterms:created xsi:type="dcterms:W3CDTF">2009-05-25T07:23:00Z</dcterms:created>
  <dcterms:modified xsi:type="dcterms:W3CDTF">2018-08-06T02:03:55Z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2052-10.1.0.5850</vt:lpwstr>
  </property>
</Properties>
</file>