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9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1" r:id="rId3"/>
    <p:sldMasterId id="2147483682" r:id="rId4"/>
  </p:sldMasterIdLst>
  <p:notesMasterIdLst>
    <p:notesMasterId r:id="rId47"/>
  </p:notesMasterIdLst>
  <p:sldIdLst>
    <p:sldId id="361" r:id="rId5"/>
    <p:sldId id="257" r:id="rId6"/>
    <p:sldId id="324" r:id="rId7"/>
    <p:sldId id="278" r:id="rId8"/>
    <p:sldId id="305" r:id="rId9"/>
    <p:sldId id="331" r:id="rId10"/>
    <p:sldId id="270" r:id="rId11"/>
    <p:sldId id="341" r:id="rId12"/>
    <p:sldId id="334" r:id="rId13"/>
    <p:sldId id="362" r:id="rId14"/>
    <p:sldId id="363" r:id="rId15"/>
    <p:sldId id="364" r:id="rId16"/>
    <p:sldId id="365" r:id="rId17"/>
    <p:sldId id="366" r:id="rId18"/>
    <p:sldId id="367" r:id="rId19"/>
    <p:sldId id="342" r:id="rId20"/>
    <p:sldId id="358" r:id="rId21"/>
    <p:sldId id="359" r:id="rId22"/>
    <p:sldId id="343" r:id="rId23"/>
    <p:sldId id="356" r:id="rId24"/>
    <p:sldId id="344" r:id="rId25"/>
    <p:sldId id="355" r:id="rId26"/>
    <p:sldId id="354" r:id="rId27"/>
    <p:sldId id="345" r:id="rId28"/>
    <p:sldId id="357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46" r:id="rId39"/>
    <p:sldId id="348" r:id="rId40"/>
    <p:sldId id="349" r:id="rId41"/>
    <p:sldId id="347" r:id="rId42"/>
    <p:sldId id="350" r:id="rId43"/>
    <p:sldId id="368" r:id="rId44"/>
    <p:sldId id="369" r:id="rId45"/>
    <p:sldId id="353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D8F1633-2811-4D5D-BA3B-AE287F5A02B2}">
          <p14:sldIdLst>
            <p14:sldId id="361"/>
            <p14:sldId id="257"/>
            <p14:sldId id="324"/>
            <p14:sldId id="278"/>
            <p14:sldId id="305"/>
            <p14:sldId id="331"/>
            <p14:sldId id="270"/>
            <p14:sldId id="341"/>
            <p14:sldId id="334"/>
            <p14:sldId id="362"/>
            <p14:sldId id="363"/>
            <p14:sldId id="364"/>
            <p14:sldId id="365"/>
            <p14:sldId id="366"/>
            <p14:sldId id="367"/>
            <p14:sldId id="342"/>
            <p14:sldId id="358"/>
            <p14:sldId id="359"/>
            <p14:sldId id="343"/>
            <p14:sldId id="356"/>
            <p14:sldId id="344"/>
            <p14:sldId id="355"/>
            <p14:sldId id="354"/>
            <p14:sldId id="345"/>
            <p14:sldId id="357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46"/>
            <p14:sldId id="348"/>
            <p14:sldId id="349"/>
            <p14:sldId id="347"/>
            <p14:sldId id="350"/>
            <p14:sldId id="368"/>
            <p14:sldId id="369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2354" autoAdjust="0"/>
  </p:normalViewPr>
  <p:slideViewPr>
    <p:cSldViewPr snapToGrid="0">
      <p:cViewPr varScale="1">
        <p:scale>
          <a:sx n="83" d="100"/>
          <a:sy n="83" d="100"/>
        </p:scale>
        <p:origin x="605" y="77"/>
      </p:cViewPr>
      <p:guideLst>
        <p:guide orient="horz" pos="2160"/>
        <p:guide pos="3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b="1" dirty="0"/>
            <a:t>项目背景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开源代码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开源代码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软件代码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A926C2A-DE55-4990-8691-425B85463DCC}" type="presOf" srcId="{B9B026E7-AFD2-4000-BC5E-A4D909BD3AA5}" destId="{E8B49895-340F-47EA-B903-D8A8C0D09977}" srcOrd="0" destOrd="0" presId="urn:microsoft.com/office/officeart/2005/8/layout/cycle2"/>
    <dgm:cxn modelId="{FFF75C4D-B1A8-48C8-BCD1-0EE789BE3810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5479412E-713B-44F0-B1B8-75FD93655C2F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b="1" dirty="0">
              <a:latin typeface="宋体" panose="02010600030101010101" pitchFamily="2" charset="-122"/>
              <a:ea typeface="宋体" panose="02010600030101010101" pitchFamily="2" charset="-122"/>
            </a:rPr>
            <a:t>项目背景</a:t>
          </a:r>
          <a:endParaRPr lang="zh-CN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1BCB05-A736-4D53-9547-916A78360B1E}" type="presOf" srcId="{B9B026E7-AFD2-4000-BC5E-A4D909BD3AA5}" destId="{E8B49895-340F-47EA-B903-D8A8C0D09977}" srcOrd="0" destOrd="0" presId="urn:microsoft.com/office/officeart/2005/8/layout/cycle2"/>
    <dgm:cxn modelId="{B70BA153-D81D-4FE7-8E10-FD0C797E6174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EE003DD0-4DEE-49ED-AE69-EB6E90047924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7A7EF5A-463A-4DB0-A24C-206A5F212CF6}" type="presOf" srcId="{466B1733-8707-4760-BFA2-359DE6A3B0B7}" destId="{DEB5A962-FBC3-45CB-8EDA-1A5F5A6DBAA9}" srcOrd="0" destOrd="0" presId="urn:microsoft.com/office/officeart/2005/8/layout/cycle2"/>
    <dgm:cxn modelId="{47198B9D-4256-4B60-A9F0-79B30EE0B5D8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C5272108-E17B-498F-8036-32090C4424DF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ECA1B0-2055-45B4-A514-2A2272BD7070}" type="presOf" srcId="{B9B026E7-AFD2-4000-BC5E-A4D909BD3AA5}" destId="{E8B49895-340F-47EA-B903-D8A8C0D09977}" srcOrd="0" destOrd="0" presId="urn:microsoft.com/office/officeart/2005/8/layout/cycle2"/>
    <dgm:cxn modelId="{0A2B47B9-EA6D-4879-8A99-9C2E1294CD65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13EA1E29-A44E-4654-96F6-590DD34B4CB4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484074-815F-43B0-89CB-9C08B77968A0}" type="presOf" srcId="{B9B026E7-AFD2-4000-BC5E-A4D909BD3AA5}" destId="{E8B49895-340F-47EA-B903-D8A8C0D09977}" srcOrd="0" destOrd="0" presId="urn:microsoft.com/office/officeart/2005/8/layout/cycle2"/>
    <dgm:cxn modelId="{F97D838C-F7C7-4189-9614-E285E3E8DF8E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D4ED424F-4707-45DF-B65C-B1ED7DD2EC93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CC8464-A0BE-447D-93CE-B1743EEB23B3}" type="presOf" srcId="{B9B026E7-AFD2-4000-BC5E-A4D909BD3AA5}" destId="{E8B49895-340F-47EA-B903-D8A8C0D09977}" srcOrd="0" destOrd="0" presId="urn:microsoft.com/office/officeart/2005/8/layout/cycle2"/>
    <dgm:cxn modelId="{6EAEA12B-C463-4B0E-82CE-CE8C1DEB62EC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349BBEE2-9760-4191-BA4A-6540036C244E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C54DB40-8675-4BD5-8903-28C40D4BCD33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4ECB63D3-46FE-4D6D-AD32-AFC45DECE841}" type="presOf" srcId="{466B1733-8707-4760-BFA2-359DE6A3B0B7}" destId="{DEB5A962-FBC3-45CB-8EDA-1A5F5A6DBAA9}" srcOrd="0" destOrd="0" presId="urn:microsoft.com/office/officeart/2005/8/layout/cycle2"/>
    <dgm:cxn modelId="{597099CB-59CD-4BA9-A15B-FD5363BD19C0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b="1" dirty="0" smtClean="0"/>
            <a:t>项目</a:t>
          </a:r>
          <a:r>
            <a:rPr lang="zh-CN" altLang="en-US" b="1" dirty="0" smtClean="0"/>
            <a:t>功能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部署环境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系统创意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9A5A56-3503-454D-9AFB-2B203053FDC0}" type="presOf" srcId="{B9B026E7-AFD2-4000-BC5E-A4D909BD3AA5}" destId="{E8B49895-340F-47EA-B903-D8A8C0D09977}" srcOrd="0" destOrd="0" presId="urn:microsoft.com/office/officeart/2005/8/layout/cycle2"/>
    <dgm:cxn modelId="{9338623F-B534-4E86-923B-9E7CC18D0E85}" type="presOf" srcId="{466B1733-8707-4760-BFA2-359DE6A3B0B7}" destId="{DEB5A962-FBC3-45CB-8EDA-1A5F5A6DBAA9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1BDDC0D-B319-4C5B-8765-3E1B8D6CC756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b="1" dirty="0" smtClean="0"/>
            <a:t>技术工具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开源社区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开源社区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开源社区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B026E7-AFD2-4000-BC5E-A4D909BD3AA5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466B1733-8707-4760-BFA2-359DE6A3B0B7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zh-CN" altLang="en-US" dirty="0" smtClean="0"/>
            <a:t>开源代码</a:t>
          </a:r>
          <a:endParaRPr lang="zh-CN" dirty="0"/>
        </a:p>
      </dgm:t>
    </dgm:pt>
    <dgm:pt modelId="{437046B0-B3AD-4099-A749-76B59D53BC9C}" type="par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0746D90B-95D9-45B0-9845-F2A77B996F5C}" type="sibTrans" cxnId="{D3BB0F05-BB31-4380-86B6-BE50B3CCC719}">
      <dgm:prSet/>
      <dgm:spPr/>
      <dgm:t>
        <a:bodyPr/>
        <a:lstStyle/>
        <a:p>
          <a:endParaRPr lang="zh-CN" altLang="en-US"/>
        </a:p>
      </dgm:t>
    </dgm:pt>
    <dgm:pt modelId="{E8B49895-340F-47EA-B903-D8A8C0D09977}" type="pres">
      <dgm:prSet presAssocID="{B9B026E7-AFD2-4000-BC5E-A4D909BD3A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EB5A962-FBC3-45CB-8EDA-1A5F5A6DBAA9}" type="pres">
      <dgm:prSet presAssocID="{466B1733-8707-4760-BFA2-359DE6A3B0B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9AE2C63-0F99-9142-BBAF-A540FBFCE717}" type="presOf" srcId="{466B1733-8707-4760-BFA2-359DE6A3B0B7}" destId="{DEB5A962-FBC3-45CB-8EDA-1A5F5A6DBAA9}" srcOrd="0" destOrd="0" presId="urn:microsoft.com/office/officeart/2005/8/layout/cycle2"/>
    <dgm:cxn modelId="{44011008-F84B-0D4E-9534-B3547A758A9E}" type="presOf" srcId="{B9B026E7-AFD2-4000-BC5E-A4D909BD3AA5}" destId="{E8B49895-340F-47EA-B903-D8A8C0D09977}" srcOrd="0" destOrd="0" presId="urn:microsoft.com/office/officeart/2005/8/layout/cycle2"/>
    <dgm:cxn modelId="{D3BB0F05-BB31-4380-86B6-BE50B3CCC719}" srcId="{B9B026E7-AFD2-4000-BC5E-A4D909BD3AA5}" destId="{466B1733-8707-4760-BFA2-359DE6A3B0B7}" srcOrd="0" destOrd="0" parTransId="{437046B0-B3AD-4099-A749-76B59D53BC9C}" sibTransId="{0746D90B-95D9-45B0-9845-F2A77B996F5C}"/>
    <dgm:cxn modelId="{FCC5A1A4-3915-8F49-8746-2A79FD529E6D}" type="presParOf" srcId="{E8B49895-340F-47EA-B903-D8A8C0D09977}" destId="{DEB5A962-FBC3-45CB-8EDA-1A5F5A6DBA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/>
            <a:t>项目背景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开源代码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开源代码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软件代码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>
              <a:latin typeface="宋体" panose="02010600030101010101" pitchFamily="2" charset="-122"/>
              <a:ea typeface="宋体" panose="02010600030101010101" pitchFamily="2" charset="-122"/>
            </a:rPr>
            <a:t>项目背景</a:t>
          </a:r>
          <a:endParaRPr lang="zh-CN" sz="240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1744537" y="164755"/>
        <a:ext cx="794143" cy="7941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/>
            <a:t>项目</a:t>
          </a:r>
          <a:r>
            <a:rPr lang="zh-CN" altLang="en-US" sz="2400" b="1" kern="1200" dirty="0" smtClean="0"/>
            <a:t>功能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部署环境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系统创意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/>
            <a:t>技术工具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开源社区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开源社区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开源社区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A962-FBC3-45CB-8EDA-1A5F5A6DBAA9}">
      <dsp:nvSpPr>
        <dsp:cNvPr id="0" name=""/>
        <dsp:cNvSpPr/>
      </dsp:nvSpPr>
      <dsp:spPr>
        <a:xfrm>
          <a:off x="1580064" y="282"/>
          <a:ext cx="1123089" cy="112308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开源代码</a:t>
          </a:r>
          <a:endParaRPr lang="zh-CN" sz="2400" kern="1200" dirty="0"/>
        </a:p>
      </dsp:txBody>
      <dsp:txXfrm>
        <a:off x="1744537" y="164755"/>
        <a:ext cx="794143" cy="794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分别是  项目背景、功能</a:t>
            </a:r>
            <a:r>
              <a:rPr kumimoji="1" lang="zh-CN" altLang="en-US" smtClean="0"/>
              <a:t>技术、软件创意 </a:t>
            </a:r>
            <a:r>
              <a:rPr kumimoji="1" lang="zh-CN" altLang="en-US" dirty="0" smtClean="0"/>
              <a:t>和 实景演示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77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71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30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3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46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7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35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0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4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707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3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621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02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36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86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732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89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129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9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02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569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41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随着人口老龄化问题越来越严重，空巢老人无人看护成为一个亟待解决的难题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。（放热点图片）究其原因，都是家属和医护人员无法</a:t>
            </a:r>
            <a:r>
              <a:rPr lang="is-I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554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2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2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3AD1-FCB7-43D8-924A-C182C0F1EA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36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下面请观看我们的演示视频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8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4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5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19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75567" y="2149475"/>
            <a:ext cx="7830433" cy="1881188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LOREM IPSUM DOLOR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75567" y="4144963"/>
            <a:ext cx="7830434" cy="10033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LOREM IPSUM DOLOR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673" y="1745673"/>
            <a:ext cx="10224655" cy="402336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 bwMode="auto">
          <a:xfrm>
            <a:off x="10091738" y="0"/>
            <a:ext cx="576262" cy="377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 bwMode="auto">
          <a:xfrm>
            <a:off x="10091738" y="5211762"/>
            <a:ext cx="576262" cy="1646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3775075"/>
            <a:ext cx="7620000" cy="1385774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zh-CN" altLang="en-US" dirty="0" smtClean="0"/>
              <a:t>单击此处编辑母版标题样式</a:t>
            </a:r>
            <a:endParaRPr lang="zh-CN" altLang="en-US" sz="4000" dirty="0">
              <a:solidFill>
                <a:prstClr val="white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600" y="1431178"/>
            <a:ext cx="10363200" cy="21655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06188" y="4052400"/>
            <a:ext cx="10363200" cy="216551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8215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06067"/>
            <a:ext cx="5157787" cy="40287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8215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06067"/>
            <a:ext cx="5183188" cy="40287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3238500"/>
            <a:ext cx="12192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32500" lnSpcReduction="20000"/>
          </a:bodyPr>
          <a:lstStyle/>
          <a:p>
            <a:pPr algn="ctr"/>
            <a:endParaRPr lang="zh-CN" altLang="en-US" sz="6600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57600" y="2400300"/>
            <a:ext cx="4876800" cy="2057400"/>
          </a:xfrm>
          <a:solidFill>
            <a:schemeClr val="accent1"/>
          </a:solidFill>
        </p:spPr>
        <p:txBody>
          <a:bodyPr wrap="square"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1106901"/>
            <a:ext cx="4165200" cy="16002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1106901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707101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9326" y="365125"/>
            <a:ext cx="1704474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570495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50732"/>
          <a:stretch>
            <a:fillRect/>
          </a:stretch>
        </p:blipFill>
        <p:spPr>
          <a:xfrm>
            <a:off x="-1" y="0"/>
            <a:ext cx="4657725" cy="15135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3445" y="2316163"/>
            <a:ext cx="4377444" cy="45418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098766"/>
            <a:ext cx="9144000" cy="141119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7578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1060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0863" y="2762251"/>
            <a:ext cx="8550275" cy="1012824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20863" y="3827464"/>
            <a:ext cx="8550276" cy="1020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841" y="0"/>
            <a:ext cx="10140319" cy="3028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1060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29213"/>
            <a:ext cx="5157787" cy="7396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29213"/>
            <a:ext cx="5183188" cy="7396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50732"/>
          <a:stretch>
            <a:fillRect/>
          </a:stretch>
        </p:blipFill>
        <p:spPr>
          <a:xfrm>
            <a:off x="-1" y="0"/>
            <a:ext cx="4657725" cy="15135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3445" y="2316163"/>
            <a:ext cx="4377444" cy="45418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2098767"/>
            <a:ext cx="9144000" cy="141119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1524000" y="3602038"/>
            <a:ext cx="9144000" cy="7578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1060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1060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2018/7/3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57988" y="365125"/>
            <a:ext cx="1195812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3451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0888" cy="10604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506538"/>
            <a:ext cx="6281737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538288"/>
            <a:ext cx="6281738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995738" y="1855788"/>
            <a:ext cx="4197350" cy="2061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28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2018</a:t>
            </a:r>
            <a:endParaRPr lang="en-US" altLang="zh-CN" sz="128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7622"/>
            <a:ext cx="9144000" cy="1006475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9268"/>
            <a:ext cx="9144000" cy="633883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F8D2-DE1B-4031-BC33-FD06F9362328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C059-8074-4BD7-9F48-0D3DFAE93C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0163" y="-12699"/>
            <a:ext cx="12252326" cy="1658937"/>
          </a:xfrm>
          <a:prstGeom prst="rect">
            <a:avLst/>
          </a:prstGeom>
          <a:solidFill>
            <a:srgbClr val="90C5C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987"/>
            <a:ext cx="10515600" cy="132556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56A9-190F-4251-A3E5-C2BDD1BC9569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A06D-0D7B-4E19-9012-ACFC1864BC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0163" y="862013"/>
            <a:ext cx="12252326" cy="1658937"/>
          </a:xfrm>
          <a:prstGeom prst="rect">
            <a:avLst/>
          </a:prstGeom>
          <a:solidFill>
            <a:srgbClr val="90C5C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5" name="圆角矩形 22"/>
          <p:cNvSpPr/>
          <p:nvPr/>
        </p:nvSpPr>
        <p:spPr bwMode="auto">
          <a:xfrm>
            <a:off x="4763" y="3008313"/>
            <a:ext cx="12182475" cy="1374775"/>
          </a:xfrm>
          <a:prstGeom prst="rect">
            <a:avLst/>
          </a:prstGeom>
          <a:solidFill>
            <a:srgbClr val="4B8A8F"/>
          </a:solidFill>
          <a:ln>
            <a:noFill/>
          </a:ln>
          <a:effectLst>
            <a:outerShdw blurRad="165100" dist="76200" dir="11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6" name="Freeform 76"/>
          <p:cNvSpPr>
            <a:spLocks noEditPoints="1" noChangeArrowheads="1"/>
          </p:cNvSpPr>
          <p:nvPr/>
        </p:nvSpPr>
        <p:spPr bwMode="auto">
          <a:xfrm>
            <a:off x="10455275" y="3192463"/>
            <a:ext cx="779463" cy="819150"/>
          </a:xfrm>
          <a:custGeom>
            <a:avLst/>
            <a:gdLst>
              <a:gd name="T0" fmla="*/ 2147483646 w 117"/>
              <a:gd name="T1" fmla="*/ 2147483646 h 92"/>
              <a:gd name="T2" fmla="*/ 2147483646 w 117"/>
              <a:gd name="T3" fmla="*/ 2147483646 h 92"/>
              <a:gd name="T4" fmla="*/ 2147483646 w 117"/>
              <a:gd name="T5" fmla="*/ 2147483646 h 92"/>
              <a:gd name="T6" fmla="*/ 2147483646 w 117"/>
              <a:gd name="T7" fmla="*/ 2147483646 h 92"/>
              <a:gd name="T8" fmla="*/ 2147483646 w 117"/>
              <a:gd name="T9" fmla="*/ 2147483646 h 92"/>
              <a:gd name="T10" fmla="*/ 2147483646 w 117"/>
              <a:gd name="T11" fmla="*/ 2147483646 h 92"/>
              <a:gd name="T12" fmla="*/ 2147483646 w 117"/>
              <a:gd name="T13" fmla="*/ 2147483646 h 92"/>
              <a:gd name="T14" fmla="*/ 2147483646 w 117"/>
              <a:gd name="T15" fmla="*/ 2147483646 h 92"/>
              <a:gd name="T16" fmla="*/ 2147483646 w 117"/>
              <a:gd name="T17" fmla="*/ 2147483646 h 92"/>
              <a:gd name="T18" fmla="*/ 2147483646 w 117"/>
              <a:gd name="T19" fmla="*/ 2147483646 h 92"/>
              <a:gd name="T20" fmla="*/ 2147483646 w 117"/>
              <a:gd name="T21" fmla="*/ 2147483646 h 92"/>
              <a:gd name="T22" fmla="*/ 2147483646 w 117"/>
              <a:gd name="T23" fmla="*/ 2147483646 h 92"/>
              <a:gd name="T24" fmla="*/ 2147483646 w 117"/>
              <a:gd name="T25" fmla="*/ 2147483646 h 92"/>
              <a:gd name="T26" fmla="*/ 2147483646 w 117"/>
              <a:gd name="T27" fmla="*/ 2147483646 h 92"/>
              <a:gd name="T28" fmla="*/ 2147483646 w 117"/>
              <a:gd name="T29" fmla="*/ 2147483646 h 92"/>
              <a:gd name="T30" fmla="*/ 2147483646 w 117"/>
              <a:gd name="T31" fmla="*/ 2147483646 h 92"/>
              <a:gd name="T32" fmla="*/ 2147483646 w 117"/>
              <a:gd name="T33" fmla="*/ 2147483646 h 92"/>
              <a:gd name="T34" fmla="*/ 2147483646 w 117"/>
              <a:gd name="T35" fmla="*/ 2147483646 h 92"/>
              <a:gd name="T36" fmla="*/ 2147483646 w 117"/>
              <a:gd name="T37" fmla="*/ 2147483646 h 92"/>
              <a:gd name="T38" fmla="*/ 2147483646 w 117"/>
              <a:gd name="T39" fmla="*/ 2147483646 h 92"/>
              <a:gd name="T40" fmla="*/ 2147483646 w 117"/>
              <a:gd name="T41" fmla="*/ 2147483646 h 92"/>
              <a:gd name="T42" fmla="*/ 2147483646 w 117"/>
              <a:gd name="T43" fmla="*/ 2147483646 h 92"/>
              <a:gd name="T44" fmla="*/ 2147483646 w 117"/>
              <a:gd name="T45" fmla="*/ 2147483646 h 92"/>
              <a:gd name="T46" fmla="*/ 2147483646 w 117"/>
              <a:gd name="T47" fmla="*/ 2147483646 h 92"/>
              <a:gd name="T48" fmla="*/ 2147483646 w 117"/>
              <a:gd name="T49" fmla="*/ 2147483646 h 92"/>
              <a:gd name="T50" fmla="*/ 2147483646 w 117"/>
              <a:gd name="T51" fmla="*/ 2147483646 h 92"/>
              <a:gd name="T52" fmla="*/ 2147483646 w 117"/>
              <a:gd name="T53" fmla="*/ 2147483646 h 92"/>
              <a:gd name="T54" fmla="*/ 2147483646 w 117"/>
              <a:gd name="T55" fmla="*/ 2147483646 h 92"/>
              <a:gd name="T56" fmla="*/ 2147483646 w 117"/>
              <a:gd name="T57" fmla="*/ 2147483646 h 92"/>
              <a:gd name="T58" fmla="*/ 2147483646 w 117"/>
              <a:gd name="T59" fmla="*/ 2147483646 h 92"/>
              <a:gd name="T60" fmla="*/ 2147483646 w 117"/>
              <a:gd name="T61" fmla="*/ 2147483646 h 92"/>
              <a:gd name="T62" fmla="*/ 2147483646 w 117"/>
              <a:gd name="T63" fmla="*/ 2147483646 h 92"/>
              <a:gd name="T64" fmla="*/ 2147483646 w 117"/>
              <a:gd name="T65" fmla="*/ 2147483646 h 92"/>
              <a:gd name="T66" fmla="*/ 2147483646 w 117"/>
              <a:gd name="T67" fmla="*/ 2147483646 h 92"/>
              <a:gd name="T68" fmla="*/ 2147483646 w 117"/>
              <a:gd name="T69" fmla="*/ 2147483646 h 92"/>
              <a:gd name="T70" fmla="*/ 2147483646 w 117"/>
              <a:gd name="T71" fmla="*/ 2147483646 h 92"/>
              <a:gd name="T72" fmla="*/ 2147483646 w 117"/>
              <a:gd name="T73" fmla="*/ 0 h 92"/>
              <a:gd name="T74" fmla="*/ 2147483646 w 117"/>
              <a:gd name="T75" fmla="*/ 2147483646 h 92"/>
              <a:gd name="T76" fmla="*/ 0 w 117"/>
              <a:gd name="T77" fmla="*/ 2147483646 h 92"/>
              <a:gd name="T78" fmla="*/ 2147483646 w 117"/>
              <a:gd name="T79" fmla="*/ 2147483646 h 92"/>
              <a:gd name="T80" fmla="*/ 2147483646 w 117"/>
              <a:gd name="T81" fmla="*/ 2147483646 h 92"/>
              <a:gd name="T82" fmla="*/ 2147483646 w 117"/>
              <a:gd name="T83" fmla="*/ 2147483646 h 92"/>
              <a:gd name="T84" fmla="*/ 2147483646 w 117"/>
              <a:gd name="T85" fmla="*/ 2147483646 h 92"/>
              <a:gd name="T86" fmla="*/ 2147483646 w 117"/>
              <a:gd name="T87" fmla="*/ 2147483646 h 92"/>
              <a:gd name="T88" fmla="*/ 2147483646 w 117"/>
              <a:gd name="T89" fmla="*/ 2147483646 h 92"/>
              <a:gd name="T90" fmla="*/ 2147483646 w 117"/>
              <a:gd name="T91" fmla="*/ 2147483646 h 92"/>
              <a:gd name="T92" fmla="*/ 2147483646 w 117"/>
              <a:gd name="T93" fmla="*/ 2147483646 h 92"/>
              <a:gd name="T94" fmla="*/ 2147483646 w 117"/>
              <a:gd name="T95" fmla="*/ 2147483646 h 92"/>
              <a:gd name="T96" fmla="*/ 2147483646 w 117"/>
              <a:gd name="T97" fmla="*/ 0 h 9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" h="92">
                <a:moveTo>
                  <a:pt x="80" y="48"/>
                </a:moveTo>
                <a:cubicBezTo>
                  <a:pt x="29" y="48"/>
                  <a:pt x="29" y="48"/>
                  <a:pt x="29" y="48"/>
                </a:cubicBezTo>
                <a:cubicBezTo>
                  <a:pt x="27" y="48"/>
                  <a:pt x="26" y="49"/>
                  <a:pt x="26" y="51"/>
                </a:cubicBezTo>
                <a:cubicBezTo>
                  <a:pt x="26" y="52"/>
                  <a:pt x="27" y="53"/>
                  <a:pt x="29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2" y="52"/>
                  <a:pt x="82" y="51"/>
                </a:cubicBezTo>
                <a:cubicBezTo>
                  <a:pt x="82" y="49"/>
                  <a:pt x="81" y="48"/>
                  <a:pt x="80" y="48"/>
                </a:cubicBezTo>
                <a:moveTo>
                  <a:pt x="90" y="36"/>
                </a:moveTo>
                <a:cubicBezTo>
                  <a:pt x="29" y="36"/>
                  <a:pt x="29" y="36"/>
                  <a:pt x="29" y="36"/>
                </a:cubicBezTo>
                <a:cubicBezTo>
                  <a:pt x="27" y="36"/>
                  <a:pt x="26" y="37"/>
                  <a:pt x="26" y="38"/>
                </a:cubicBezTo>
                <a:cubicBezTo>
                  <a:pt x="26" y="40"/>
                  <a:pt x="27" y="41"/>
                  <a:pt x="29" y="41"/>
                </a:cubicBezTo>
                <a:cubicBezTo>
                  <a:pt x="90" y="41"/>
                  <a:pt x="90" y="41"/>
                  <a:pt x="90" y="41"/>
                </a:cubicBezTo>
                <a:cubicBezTo>
                  <a:pt x="91" y="41"/>
                  <a:pt x="92" y="40"/>
                  <a:pt x="92" y="38"/>
                </a:cubicBezTo>
                <a:cubicBezTo>
                  <a:pt x="92" y="37"/>
                  <a:pt x="91" y="36"/>
                  <a:pt x="90" y="36"/>
                </a:cubicBezTo>
                <a:moveTo>
                  <a:pt x="91" y="23"/>
                </a:moveTo>
                <a:cubicBezTo>
                  <a:pt x="29" y="23"/>
                  <a:pt x="29" y="23"/>
                  <a:pt x="29" y="23"/>
                </a:cubicBezTo>
                <a:cubicBezTo>
                  <a:pt x="27" y="23"/>
                  <a:pt x="26" y="24"/>
                  <a:pt x="26" y="26"/>
                </a:cubicBezTo>
                <a:cubicBezTo>
                  <a:pt x="26" y="27"/>
                  <a:pt x="27" y="28"/>
                  <a:pt x="29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8"/>
                  <a:pt x="93" y="27"/>
                  <a:pt x="93" y="26"/>
                </a:cubicBezTo>
                <a:cubicBezTo>
                  <a:pt x="93" y="24"/>
                  <a:pt x="92" y="23"/>
                  <a:pt x="91" y="23"/>
                </a:cubicBezTo>
                <a:moveTo>
                  <a:pt x="27" y="79"/>
                </a:moveTo>
                <a:cubicBezTo>
                  <a:pt x="33" y="65"/>
                  <a:pt x="33" y="65"/>
                  <a:pt x="33" y="65"/>
                </a:cubicBezTo>
                <a:cubicBezTo>
                  <a:pt x="34" y="63"/>
                  <a:pt x="32" y="60"/>
                  <a:pt x="30" y="59"/>
                </a:cubicBezTo>
                <a:cubicBezTo>
                  <a:pt x="17" y="54"/>
                  <a:pt x="9" y="45"/>
                  <a:pt x="9" y="37"/>
                </a:cubicBezTo>
                <a:cubicBezTo>
                  <a:pt x="9" y="30"/>
                  <a:pt x="14" y="23"/>
                  <a:pt x="23" y="18"/>
                </a:cubicBezTo>
                <a:cubicBezTo>
                  <a:pt x="32" y="12"/>
                  <a:pt x="44" y="9"/>
                  <a:pt x="58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73" y="9"/>
                  <a:pt x="85" y="12"/>
                  <a:pt x="94" y="18"/>
                </a:cubicBezTo>
                <a:cubicBezTo>
                  <a:pt x="103" y="23"/>
                  <a:pt x="108" y="30"/>
                  <a:pt x="108" y="37"/>
                </a:cubicBezTo>
                <a:cubicBezTo>
                  <a:pt x="108" y="43"/>
                  <a:pt x="103" y="50"/>
                  <a:pt x="94" y="56"/>
                </a:cubicBezTo>
                <a:cubicBezTo>
                  <a:pt x="85" y="61"/>
                  <a:pt x="73" y="64"/>
                  <a:pt x="59" y="64"/>
                </a:cubicBezTo>
                <a:cubicBezTo>
                  <a:pt x="59" y="64"/>
                  <a:pt x="59" y="64"/>
                  <a:pt x="58" y="64"/>
                </a:cubicBezTo>
                <a:cubicBezTo>
                  <a:pt x="58" y="64"/>
                  <a:pt x="57" y="65"/>
                  <a:pt x="57" y="65"/>
                </a:cubicBezTo>
                <a:cubicBezTo>
                  <a:pt x="27" y="79"/>
                  <a:pt x="27" y="79"/>
                  <a:pt x="27" y="79"/>
                </a:cubicBezTo>
                <a:moveTo>
                  <a:pt x="58" y="0"/>
                </a:moveTo>
                <a:cubicBezTo>
                  <a:pt x="43" y="0"/>
                  <a:pt x="29" y="3"/>
                  <a:pt x="18" y="10"/>
                </a:cubicBezTo>
                <a:cubicBezTo>
                  <a:pt x="8" y="16"/>
                  <a:pt x="0" y="25"/>
                  <a:pt x="0" y="37"/>
                </a:cubicBezTo>
                <a:cubicBezTo>
                  <a:pt x="0" y="49"/>
                  <a:pt x="10" y="59"/>
                  <a:pt x="23" y="66"/>
                </a:cubicBezTo>
                <a:cubicBezTo>
                  <a:pt x="15" y="86"/>
                  <a:pt x="15" y="86"/>
                  <a:pt x="15" y="86"/>
                </a:cubicBezTo>
                <a:cubicBezTo>
                  <a:pt x="14" y="88"/>
                  <a:pt x="15" y="90"/>
                  <a:pt x="16" y="91"/>
                </a:cubicBezTo>
                <a:cubicBezTo>
                  <a:pt x="17" y="92"/>
                  <a:pt x="18" y="92"/>
                  <a:pt x="19" y="92"/>
                </a:cubicBezTo>
                <a:cubicBezTo>
                  <a:pt x="20" y="92"/>
                  <a:pt x="20" y="92"/>
                  <a:pt x="21" y="92"/>
                </a:cubicBezTo>
                <a:cubicBezTo>
                  <a:pt x="59" y="73"/>
                  <a:pt x="59" y="73"/>
                  <a:pt x="59" y="73"/>
                </a:cubicBezTo>
                <a:cubicBezTo>
                  <a:pt x="75" y="73"/>
                  <a:pt x="88" y="69"/>
                  <a:pt x="99" y="63"/>
                </a:cubicBezTo>
                <a:cubicBezTo>
                  <a:pt x="109" y="57"/>
                  <a:pt x="117" y="48"/>
                  <a:pt x="117" y="37"/>
                </a:cubicBezTo>
                <a:cubicBezTo>
                  <a:pt x="117" y="25"/>
                  <a:pt x="109" y="16"/>
                  <a:pt x="99" y="10"/>
                </a:cubicBezTo>
                <a:cubicBezTo>
                  <a:pt x="88" y="3"/>
                  <a:pt x="74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92969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714" y="3201386"/>
            <a:ext cx="8666572" cy="9540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80C-F6E0-4053-B192-7D31BD9F2BA4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0479-0FA6-4E6D-B599-A59A1C4E90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30163" y="-12699"/>
            <a:ext cx="12252326" cy="1658937"/>
          </a:xfrm>
          <a:prstGeom prst="rect">
            <a:avLst/>
          </a:prstGeom>
          <a:solidFill>
            <a:srgbClr val="90C5C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3987"/>
            <a:ext cx="10515600" cy="132556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54AA-A7F8-4631-A460-4D38974EDC04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4245-29D8-4E7E-95E2-2082F4F3FD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30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73679"/>
            <a:ext cx="5157787" cy="34159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30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73679"/>
            <a:ext cx="5183188" cy="34159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7D98-AB09-4587-A9B2-BA430322FED1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0742-A054-4DFC-9B26-A298C0385F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506538"/>
            <a:ext cx="6281737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538288"/>
            <a:ext cx="6281738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781300" y="2301172"/>
            <a:ext cx="6629400" cy="1006475"/>
          </a:xfrm>
        </p:spPr>
        <p:txBody>
          <a:bodyPr anchor="b">
            <a:no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781300" y="3423974"/>
            <a:ext cx="6629400" cy="633883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BD73-4BD4-4D3B-8170-89D8183CA6E7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C7AD-6F9B-41A3-BCBA-E83DF5BFAF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4A01-B010-4291-8A11-C1D6A38DBDFA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A815-2BDF-4F75-B1B3-7E44B326AB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1447799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09601"/>
            <a:ext cx="6172200" cy="52514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0A37-C299-412B-B683-35D24C1F11EA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31A2-171E-4321-8D43-31BABC0E02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9361-C12D-4D4D-951A-DB7F96FF8E0D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29CC-FF3F-4598-BE58-F210560013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14350"/>
            <a:ext cx="10515600" cy="5676900"/>
          </a:xfrm>
        </p:spPr>
        <p:txBody>
          <a:bodyPr anchor="t"/>
          <a:lstStyle>
            <a:lvl1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92B55-9BAB-4F9A-A377-8EE1AC58458C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E562-0520-4034-A310-607D6D870D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0" y="1"/>
            <a:ext cx="68199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23974"/>
            <a:ext cx="10515600" cy="485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9DF5-CE6F-460D-85D3-AC9F3B21A050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F28AF-5BE0-4465-9148-1AC3FCF05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4C47C6-F50E-4077-959D-5D8B09CFB3A8}" type="datetimeFigureOut">
              <a:rPr lang="zh-CN" altLang="en-US" smtClean="0"/>
              <a:t>2018/7/3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2FB901B-D324-4130-8D45-B7940F1997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A5A1D-67B7-46D2-AB44-2D7A6FA458A9}" type="datetimeFigureOut">
              <a:rPr lang="zh-CN" altLang="en-US"/>
              <a:t>2018/7/3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0F1760-15A5-4A08-A5E4-ED8AB8685B4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5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5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5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5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55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56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6.xml"/><Relationship Id="rId11" Type="http://schemas.openxmlformats.org/officeDocument/2006/relationships/image" Target="../media/image60.png"/><Relationship Id="rId5" Type="http://schemas.openxmlformats.org/officeDocument/2006/relationships/diagramQuickStyle" Target="../diagrams/quickStyle26.xml"/><Relationship Id="rId10" Type="http://schemas.openxmlformats.org/officeDocument/2006/relationships/image" Target="../media/image59.png"/><Relationship Id="rId4" Type="http://schemas.openxmlformats.org/officeDocument/2006/relationships/diagramLayout" Target="../diagrams/layout26.xml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diagramDrawing" Target="../diagrams/drawing1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diagramData" Target="../diagrams/data2.xml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6" Type="http://schemas.openxmlformats.org/officeDocument/2006/relationships/image" Target="../media/image24.jpeg"/><Relationship Id="rId11" Type="http://schemas.microsoft.com/office/2007/relationships/diagramDrawing" Target="../diagrams/drawing2.xml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12" Type="http://schemas.microsoft.com/office/2007/relationships/diagramDrawing" Target="../diagrams/drawing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4.xml"/><Relationship Id="rId4" Type="http://schemas.openxmlformats.org/officeDocument/2006/relationships/notesSlide" Target="../notesSlides/notesSlide5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1977262"/>
            <a:ext cx="7772400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软件工程课程综合实践汇报</a:t>
            </a:r>
            <a:r>
              <a:rPr lang="en-US" altLang="zh-CN" sz="3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32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4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“基于自主机器人和智能手机的空巢老人看护系统”</a:t>
            </a:r>
            <a:endParaRPr lang="zh-CN" altLang="en-US" sz="40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1060" y="4854388"/>
            <a:ext cx="6121400" cy="1584176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汇报人： 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王硕</a:t>
            </a:r>
            <a:endParaRPr lang="en-US" altLang="zh-CN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团队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成员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王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硕、王英杰、李经伟、刘然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736434" y="290086"/>
            <a:ext cx="9873673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CSDN</a:t>
            </a: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优点：汉语易理解、技术博客较全面细致、学习新知识或是解决问题都很方便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缺点：博客后面的讨论帖较少、代码下载功能时常出错、可下载的代码质量不高（缺乏准确的描述、鱼龙混杂）、对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Studio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一些报错缺乏解决方案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560" y="2692861"/>
            <a:ext cx="9002295" cy="4100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736434" y="290086"/>
            <a:ext cx="9873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en-US" altLang="zh-CN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优点：优秀代码库多、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Issues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板块包含对很多问题的解答、主要用来寻找开源代码和解决遇到的问题（善用“搜索”功能）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缺点：国内访问速度较慢、代码库的介绍以及使用说明描述较少、有些代码注释及说明等是非英文的、被微软收购以后未来堪忧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943" y="2340782"/>
            <a:ext cx="10126164" cy="414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480978" y="332540"/>
            <a:ext cx="9873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Stack Overflow</a:t>
            </a: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优点：对于绝大多数问题都有解决方案（问题数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15M+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），并且被采纳的回答质量高、用户评论回复的帖子多（很多人提出了自己不同的解决方案，有时很有效）、问答模式类似知乎、英文简单易懂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缺点：还是存在一些常见问题亟待解决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218" y="2336800"/>
            <a:ext cx="8208818" cy="452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480978" y="332540"/>
            <a:ext cx="987367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Rocon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Remocon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简介：基于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的机器人远程控制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，可以对机器人进行一对一或者一对多的控制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978" y="2071747"/>
            <a:ext cx="9503463" cy="4532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480978" y="332540"/>
            <a:ext cx="987367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讯飞语音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SDK</a:t>
            </a: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：讯飞开放平台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：讯飞语音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SDK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是一款开源的智能语音工具，可以实现语音合成、语音唤醒、语音识别等功能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84" y="1995055"/>
            <a:ext cx="9466984" cy="4463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615081" y="178382"/>
            <a:ext cx="9431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065" lvl="1">
              <a:spcBef>
                <a:spcPts val="325"/>
              </a:spcBef>
              <a:buClr>
                <a:srgbClr val="2DA2BF"/>
              </a:buClr>
            </a:pP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简介：</a:t>
            </a:r>
            <a:r>
              <a:rPr lang="en-US" altLang="zh-CN" sz="2400" dirty="0" err="1"/>
              <a:t>LinPhone</a:t>
            </a:r>
            <a:r>
              <a:rPr lang="zh-CN" altLang="en-US" sz="2400" dirty="0"/>
              <a:t>是一个网络电话或者</a:t>
            </a:r>
            <a:r>
              <a:rPr lang="en-US" altLang="zh-CN" sz="2400" dirty="0"/>
              <a:t>IP</a:t>
            </a:r>
            <a:r>
              <a:rPr lang="zh-CN" altLang="en-US" sz="2400" dirty="0"/>
              <a:t>语音电话（</a:t>
            </a:r>
            <a:r>
              <a:rPr lang="en-US" altLang="zh-CN" sz="2400" dirty="0"/>
              <a:t>VOIP</a:t>
            </a:r>
            <a:r>
              <a:rPr lang="zh-CN" altLang="en-US" sz="2400" dirty="0"/>
              <a:t>），是一款遵循</a:t>
            </a:r>
            <a:r>
              <a:rPr lang="en-US" altLang="zh-CN" sz="2400" dirty="0"/>
              <a:t>GPL</a:t>
            </a:r>
            <a:r>
              <a:rPr lang="zh-CN" altLang="en-US" sz="2400" dirty="0"/>
              <a:t>的开源的网络视频电话系统，其主要如下：使用</a:t>
            </a:r>
            <a:r>
              <a:rPr lang="en-US" altLang="zh-CN" sz="2400" dirty="0" err="1"/>
              <a:t>linphone</a:t>
            </a:r>
            <a:r>
              <a:rPr lang="zh-CN" altLang="en-US" sz="2400" dirty="0"/>
              <a:t>，我们可以在互联网上随意的通信，通过语音、视频、即时文本消息。</a:t>
            </a:r>
            <a:endParaRPr lang="en-US" altLang="zh-CN" sz="2400" dirty="0"/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065" lvl="1">
              <a:spcBef>
                <a:spcPts val="325"/>
              </a:spcBef>
              <a:buClr>
                <a:srgbClr val="2DA2BF"/>
              </a:buClr>
            </a:pP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717" y="2512291"/>
            <a:ext cx="10439228" cy="4275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三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、建模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与设计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89358" y="0"/>
            <a:ext cx="10857634" cy="8248650"/>
            <a:chOff x="289358" y="0"/>
            <a:chExt cx="10857634" cy="82486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b="10792"/>
            <a:stretch>
              <a:fillRect/>
            </a:stretch>
          </p:blipFill>
          <p:spPr>
            <a:xfrm>
              <a:off x="289358" y="104491"/>
              <a:ext cx="4390447" cy="66755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1766" y="104491"/>
              <a:ext cx="3838575" cy="482917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1766" y="4933666"/>
              <a:ext cx="2886075" cy="20574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0317" y="0"/>
              <a:ext cx="3876675" cy="8248650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43203" y="5823703"/>
            <a:ext cx="37866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手机端开发视图</a:t>
            </a:r>
            <a:endParaRPr lang="zh-CN" altLang="en-US" sz="40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矩形 14"/>
          <p:cNvSpPr/>
          <p:nvPr/>
        </p:nvSpPr>
        <p:spPr>
          <a:xfrm>
            <a:off x="1916820" y="182755"/>
            <a:ext cx="480131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 smtClean="0">
                <a:sym typeface="+mn-ea"/>
              </a:rPr>
              <a:t>详细设计模型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/>
          <a:srcRect b="10689"/>
          <a:stretch>
            <a:fillRect/>
          </a:stretch>
        </p:blipFill>
        <p:spPr>
          <a:xfrm>
            <a:off x="610870" y="1501774"/>
            <a:ext cx="11389995" cy="42709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74210" y="6049010"/>
            <a:ext cx="32435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各种模型详细可见文档</a:t>
            </a:r>
          </a:p>
        </p:txBody>
      </p:sp>
      <p:sp>
        <p:nvSpPr>
          <p:cNvPr id="5" name="矩形 4"/>
          <p:cNvSpPr/>
          <p:nvPr/>
        </p:nvSpPr>
        <p:spPr>
          <a:xfrm>
            <a:off x="342948" y="4601210"/>
            <a:ext cx="481574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“移动控制”顺序图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6270" y="344805"/>
            <a:ext cx="923925" cy="7905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详细设计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四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、代码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与规模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0" y="2033270"/>
            <a:ext cx="5337810" cy="1987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79290" y="1835150"/>
            <a:ext cx="528002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一、项目创意和需求</a:t>
            </a:r>
            <a:r>
              <a:rPr lang="en-US" altLang="zh-CN" sz="2000" b="1" dirty="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二、技术语言和工具</a:t>
            </a:r>
          </a:p>
          <a:p>
            <a:pPr fontAlgn="auto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三、软件建模与设计</a:t>
            </a:r>
            <a:r>
              <a:rPr lang="en-US" altLang="zh-CN" sz="2000" b="1" dirty="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四、程序代码与规模</a:t>
            </a:r>
          </a:p>
          <a:p>
            <a:pPr fontAlgn="auto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五、软件质量与保证</a:t>
            </a:r>
            <a:r>
              <a:rPr lang="en-US" altLang="zh-CN" sz="2000" b="1" dirty="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六、软件部署和运行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七、平台使用与贡献</a:t>
            </a:r>
            <a:r>
              <a:rPr lang="en-US" altLang="zh-CN" sz="2000" b="1" dirty="0">
                <a:solidFill>
                  <a:schemeClr val="bg1"/>
                </a:solidFill>
                <a:sym typeface="+mn-ea"/>
              </a:rPr>
              <a:t>	</a:t>
            </a:r>
            <a:r>
              <a:rPr lang="zh-CN" altLang="en-US" sz="2000" b="1" dirty="0">
                <a:solidFill>
                  <a:schemeClr val="bg1"/>
                </a:solidFill>
                <a:sym typeface="+mn-ea"/>
              </a:rPr>
              <a:t>八、实践感受与体会</a:t>
            </a:r>
          </a:p>
          <a:p>
            <a:pPr fontAlgn="auto">
              <a:lnSpc>
                <a:spcPct val="200000"/>
              </a:lnSpc>
            </a:pPr>
            <a:endParaRPr lang="zh-CN" altLang="en-US" sz="2000" b="1" dirty="0">
              <a:solidFill>
                <a:schemeClr val="bg1"/>
              </a:solidFill>
              <a:sym typeface="+mn-ea"/>
            </a:endParaRPr>
          </a:p>
          <a:p>
            <a:pPr fontAlgn="auto">
              <a:lnSpc>
                <a:spcPct val="200000"/>
              </a:lnSpc>
            </a:pPr>
            <a:endParaRPr lang="zh-CN" altLang="en-US" sz="2400" b="1" dirty="0">
              <a:solidFill>
                <a:schemeClr val="bg1"/>
              </a:solidFill>
              <a:sym typeface="+mn-ea"/>
            </a:endParaRPr>
          </a:p>
          <a:p>
            <a:pPr fontAlgn="auto">
              <a:lnSpc>
                <a:spcPct val="200000"/>
              </a:lnSpc>
            </a:pPr>
            <a:endParaRPr lang="zh-CN" altLang="en-US" sz="24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989250" y="232852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ym typeface="+mn-ea"/>
              </a:rPr>
              <a:t>程序代码与规模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8521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/>
          <a:srcRect t="772" r="454"/>
          <a:stretch/>
        </p:blipFill>
        <p:spPr>
          <a:xfrm>
            <a:off x="866141" y="2466109"/>
            <a:ext cx="4980478" cy="42941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83824" y="1721645"/>
            <a:ext cx="497365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en-US" altLang="zh-CN" b="1" i="1" dirty="0" smtClean="0"/>
              <a:t>     </a:t>
            </a:r>
          </a:p>
          <a:p>
            <a:r>
              <a:rPr lang="en-US" altLang="zh-CN" b="1" i="1" dirty="0" smtClean="0"/>
              <a:t>Android</a:t>
            </a:r>
            <a:r>
              <a:rPr lang="zh-CN" altLang="en-US" b="1" i="1" dirty="0" smtClean="0"/>
              <a:t>端代码</a:t>
            </a:r>
            <a:endParaRPr lang="en-US" altLang="zh-CN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两个辅助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，分别是</a:t>
            </a:r>
            <a:r>
              <a:rPr lang="en-US" altLang="zh-CN" dirty="0" err="1" smtClean="0"/>
              <a:t>commons_tool</a:t>
            </a:r>
            <a:r>
              <a:rPr lang="zh-CN" altLang="en-US" dirty="0" smtClean="0"/>
              <a:t>用于与机器人的连接以及</a:t>
            </a:r>
            <a:r>
              <a:rPr lang="en-US" altLang="zh-CN" dirty="0" smtClean="0"/>
              <a:t>library</a:t>
            </a:r>
            <a:r>
              <a:rPr lang="zh-CN" altLang="en-US" dirty="0" smtClean="0"/>
              <a:t>用于软件选择菜单界面的设计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/>
              <a:t>一个功能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，实现了用例图中各个用例的实现，主要有</a:t>
            </a:r>
            <a:r>
              <a:rPr lang="en-US" altLang="zh-CN" dirty="0" err="1" smtClean="0"/>
              <a:t>fall_detect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medicine_alert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motion_control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linphone</a:t>
            </a:r>
            <a:r>
              <a:rPr lang="zh-CN" altLang="en-US" dirty="0" smtClean="0"/>
              <a:t>等几个功能包</a:t>
            </a:r>
            <a:endParaRPr lang="en-US" altLang="zh-CN" dirty="0" smtClean="0"/>
          </a:p>
          <a:p>
            <a:r>
              <a:rPr lang="en-US" altLang="zh-CN" b="1" i="1" dirty="0" smtClean="0"/>
              <a:t>     ROS</a:t>
            </a:r>
            <a:r>
              <a:rPr lang="zh-CN" altLang="en-US" b="1" i="1" dirty="0" smtClean="0"/>
              <a:t>端代码</a:t>
            </a:r>
            <a:endParaRPr lang="en-US" altLang="zh-CN" b="1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Xf_voice.cpp</a:t>
            </a:r>
            <a:r>
              <a:rPr lang="zh-CN" altLang="en-US" dirty="0" smtClean="0"/>
              <a:t>用于语音合成</a:t>
            </a:r>
            <a:endParaRPr lang="en-US" altLang="zh-C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err="1" smtClean="0"/>
              <a:t>Fall_detect</a:t>
            </a:r>
            <a:r>
              <a:rPr lang="zh-CN" altLang="en-US" dirty="0" smtClean="0"/>
              <a:t>用于机器人识别老人摔倒状态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59040" y="5944870"/>
            <a:ext cx="3764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开源代码：</a:t>
            </a:r>
            <a:r>
              <a:rPr lang="en-US" altLang="zh-CN" sz="2400" smtClean="0"/>
              <a:t>60500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/>
              <a:t>自己</a:t>
            </a:r>
            <a:r>
              <a:rPr lang="zh-CN" altLang="en-US" sz="2400" dirty="0" smtClean="0"/>
              <a:t>编写：</a:t>
            </a:r>
            <a:r>
              <a:rPr lang="en-US" altLang="zh-CN" sz="2400" dirty="0" smtClean="0"/>
              <a:t>5900</a:t>
            </a:r>
          </a:p>
        </p:txBody>
      </p:sp>
      <p:sp>
        <p:nvSpPr>
          <p:cNvPr id="5" name="矩形 4"/>
          <p:cNvSpPr/>
          <p:nvPr/>
        </p:nvSpPr>
        <p:spPr>
          <a:xfrm>
            <a:off x="1917065" y="1635125"/>
            <a:ext cx="29006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代码结构图</a:t>
            </a:r>
          </a:p>
        </p:txBody>
      </p:sp>
      <p:sp>
        <p:nvSpPr>
          <p:cNvPr id="7" name="矩形 6"/>
          <p:cNvSpPr/>
          <p:nvPr/>
        </p:nvSpPr>
        <p:spPr>
          <a:xfrm>
            <a:off x="7416800" y="5299710"/>
            <a:ext cx="290068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代码量</a:t>
            </a:r>
          </a:p>
        </p:txBody>
      </p:sp>
      <p:sp>
        <p:nvSpPr>
          <p:cNvPr id="9" name="矩形 8"/>
          <p:cNvSpPr/>
          <p:nvPr/>
        </p:nvSpPr>
        <p:spPr>
          <a:xfrm>
            <a:off x="7387590" y="1666875"/>
            <a:ext cx="40589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开源代码利用情况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五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、质量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与保证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质量保证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036" y="2087419"/>
            <a:ext cx="9587346" cy="47705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22763" y="249892"/>
            <a:ext cx="11369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代码符合编写规范（命令、换行等符合要求）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 smtClean="0"/>
              <a:t>通过单元测试、集成测试检查代码逻辑等方面错误</a:t>
            </a:r>
            <a:endParaRPr lang="en-US" altLang="zh-CN" sz="2400" dirty="0"/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合并分支时对代码进行审查，查找缺陷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借助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SonarQube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进行代码质量分析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3065" lvl="1">
              <a:spcBef>
                <a:spcPts val="325"/>
              </a:spcBef>
              <a:buClr>
                <a:srgbClr val="2DA2BF"/>
              </a:buClr>
            </a:pP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质量分析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0941" y="0"/>
            <a:ext cx="8061059" cy="6827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6950" y="1968573"/>
            <a:ext cx="4137891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质量等级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分，评价为质量很好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由于引入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等开源代码，代码行数显著增加，导致注释率不高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引入的开源代码中出现不少质量上的问题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代码量为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44076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，包含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284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个类，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2229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个方法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六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、部署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和运行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01724" y="287622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ym typeface="+mn-ea"/>
              </a:rPr>
              <a:t>软件部署和运行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部署运行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14139" y="6213174"/>
            <a:ext cx="272669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软件部署图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302438"/>
            <a:ext cx="10887928" cy="4776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12837" y="287622"/>
            <a:ext cx="5516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语音通话（一）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6" name="矩形 5"/>
          <p:cNvSpPr/>
          <p:nvPr/>
        </p:nvSpPr>
        <p:spPr>
          <a:xfrm>
            <a:off x="1290955" y="616267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拨号界面</a:t>
            </a:r>
          </a:p>
        </p:txBody>
      </p:sp>
      <p:pic>
        <p:nvPicPr>
          <p:cNvPr id="5" name="图片 4" descr="2018-06-12-21-42-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955" y="1302385"/>
            <a:ext cx="2525395" cy="4489450"/>
          </a:xfrm>
          <a:prstGeom prst="rect">
            <a:avLst/>
          </a:prstGeom>
        </p:spPr>
      </p:pic>
      <p:pic>
        <p:nvPicPr>
          <p:cNvPr id="9" name="图片 8" descr="2018-06-12-21-45-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6265" y="1302385"/>
            <a:ext cx="2578735" cy="45840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06265" y="616267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通话界面</a:t>
            </a:r>
          </a:p>
        </p:txBody>
      </p:sp>
      <p:sp>
        <p:nvSpPr>
          <p:cNvPr id="12" name="矩形 11"/>
          <p:cNvSpPr/>
          <p:nvPr/>
        </p:nvSpPr>
        <p:spPr>
          <a:xfrm>
            <a:off x="3163570" y="1783080"/>
            <a:ext cx="342519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endParaRPr lang="en-US" altLang="zh-CN" sz="16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81875" y="1698625"/>
            <a:ext cx="360235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网络电话开源软件，实现实时语音通话功能。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voip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网络电话技术，采用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udp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协议完成实时语音采集、处理和传输，能够高质量、高效率地完成语音通话功能。</a:t>
            </a:r>
          </a:p>
        </p:txBody>
      </p:sp>
    </p:spTree>
    <p:extLst>
      <p:ext uri="{BB962C8B-B14F-4D97-AF65-F5344CB8AC3E}">
        <p14:creationId xmlns:p14="http://schemas.microsoft.com/office/powerpoint/2010/main" val="252727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12837" y="287622"/>
            <a:ext cx="5516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语音通话（二）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pic>
        <p:nvPicPr>
          <p:cNvPr id="8" name="图片 7" descr="2018-06-12-21-44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8290" y="1302385"/>
            <a:ext cx="2525395" cy="4490085"/>
          </a:xfrm>
          <a:prstGeom prst="rect">
            <a:avLst/>
          </a:prstGeom>
        </p:spPr>
      </p:pic>
      <p:pic>
        <p:nvPicPr>
          <p:cNvPr id="10" name="图片 9" descr="2018-06-12-21-48-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3460" y="1265555"/>
            <a:ext cx="2545715" cy="4526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58925" y="611187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查看音频属性</a:t>
            </a:r>
          </a:p>
        </p:txBody>
      </p:sp>
      <p:sp>
        <p:nvSpPr>
          <p:cNvPr id="11" name="矩形 10"/>
          <p:cNvSpPr/>
          <p:nvPr/>
        </p:nvSpPr>
        <p:spPr>
          <a:xfrm>
            <a:off x="4823460" y="611187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通话记录</a:t>
            </a:r>
          </a:p>
        </p:txBody>
      </p:sp>
      <p:sp>
        <p:nvSpPr>
          <p:cNvPr id="14" name="矩形 13"/>
          <p:cNvSpPr/>
          <p:nvPr/>
        </p:nvSpPr>
        <p:spPr>
          <a:xfrm>
            <a:off x="7381875" y="1698625"/>
            <a:ext cx="360235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开源网络电话在完成高质量语音传输的同时还集成了通话记录、音频属性设置查看等人性化功能。这些设计可以更加贴合用户的使用习惯，为用户提供更加舒适的使用体验</a:t>
            </a:r>
          </a:p>
        </p:txBody>
      </p:sp>
    </p:spTree>
    <p:extLst>
      <p:ext uri="{BB962C8B-B14F-4D97-AF65-F5344CB8AC3E}">
        <p14:creationId xmlns:p14="http://schemas.microsoft.com/office/powerpoint/2010/main" val="2884211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12837" y="287622"/>
            <a:ext cx="551688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语音通话（三）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2762885" y="611187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远程机器人端通话界面</a:t>
            </a:r>
          </a:p>
        </p:txBody>
      </p:sp>
      <p:pic>
        <p:nvPicPr>
          <p:cNvPr id="5" name="图片 4" descr="2018-06-13 22_33_15___________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200" y="1181735"/>
            <a:ext cx="5104765" cy="44951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381875" y="1698625"/>
            <a:ext cx="360235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我们实现语音通话功能的核心点在于远程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asterisk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服务器的搭建。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asterisk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服务器管理所有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sip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电话号码，密钥和身份信息。，该服务器集成了语音处理、接受、转发功能，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是各方进行语音通信的中转站。</a:t>
            </a:r>
            <a:endParaRPr lang="zh-CN" altLang="en-US" sz="24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35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20311" y="182353"/>
            <a:ext cx="326243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摔倒检测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1886299" y="652081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摔倒检测手机端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界面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0403" y="1764613"/>
            <a:ext cx="36023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是摔倒检测的手机界面，</a:t>
            </a:r>
            <a:r>
              <a:rPr lang="en-US" altLang="zh-CN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topBar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左端的是菜单按钮，可以根据这个更换界面的背景，右端是设置按钮。最下方是两个按键，分别用来启动摔倒检测和关闭摔倒检测。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99" y="1265555"/>
            <a:ext cx="2817677" cy="51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一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、创意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和需求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86299" y="152737"/>
            <a:ext cx="557075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服药</a:t>
            </a:r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提醒（一）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1886299" y="652081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服药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提醒闹钟设置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界面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06427" y="2212483"/>
            <a:ext cx="36023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是服药提醒的手机界面，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用来进行时间提醒的设置，其中标签用来输入需要服药提醒的事项。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313325"/>
            <a:ext cx="3155112" cy="52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86299" y="152737"/>
            <a:ext cx="557075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服药</a:t>
            </a:r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提醒（二）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1886299" y="6520815"/>
            <a:ext cx="252476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服药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提醒远程提醒</a:t>
            </a:r>
            <a:r>
              <a:rPr lang="zh-CN" altLang="en-US" sz="1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界面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0403" y="1764613"/>
            <a:ext cx="3602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是服药提醒的远程闹钟到时响应界面，通过点击远程语音提醒将提醒内容在</a:t>
            </a:r>
            <a:r>
              <a:rPr lang="en-US" altLang="zh-CN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ros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端进行语音提醒。图片中需要提醒的事项为：“该服药了，降压药两片。”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1" y="1468047"/>
            <a:ext cx="3315368" cy="505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08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86299" y="152737"/>
            <a:ext cx="557075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服药</a:t>
            </a:r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提醒（三）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2380822" y="6352150"/>
            <a:ext cx="25247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服药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提醒</a:t>
            </a:r>
            <a:r>
              <a:rPr lang="en-US" altLang="zh-CN" sz="16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</a:t>
            </a:r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端语音合成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80869" y="2016540"/>
            <a:ext cx="36023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是服药提醒在</a:t>
            </a:r>
            <a:r>
              <a:rPr lang="en-US" altLang="zh-CN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ros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端的命令行里面显示的内容，通过科大讯飞语音合成的功能将提醒事项进行语音播放。图片中需要提醒的内容为：“该服药了，降压药两片。”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31" y="1568903"/>
            <a:ext cx="4578026" cy="47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5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11985" y="249892"/>
            <a:ext cx="326243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视频监控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2146917" y="6072231"/>
            <a:ext cx="25247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视频监控的手机界面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78028" y="2479402"/>
            <a:ext cx="3602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是视频监控的手机端界面，在监控的同时可以通过摇杆进行移动的控制，同时通过摄像头传输视频数据到手机端进行显示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6" y="2286128"/>
            <a:ext cx="6453091" cy="34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0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11987" y="249892"/>
            <a:ext cx="326243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指令发送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界面展示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2011985" y="6296166"/>
            <a:ext cx="25247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视频监控的手机界面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7098" y="2507394"/>
            <a:ext cx="3602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是指令发送的手机端界面，在横线上方输入可以在</a:t>
            </a:r>
            <a:r>
              <a:rPr lang="en-US" altLang="zh-CN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ros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端命令行上执行的指令，指令传输到</a:t>
            </a:r>
            <a:r>
              <a:rPr lang="en-US" altLang="zh-CN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ros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端进行执行。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9" y="1517550"/>
            <a:ext cx="3176004" cy="47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七、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平台的使用</a:t>
            </a:r>
            <a:endParaRPr lang="zh-CN" altLang="en-US" sz="4800" b="1" dirty="0">
              <a:solidFill>
                <a:schemeClr val="tx1"/>
              </a:solidFill>
              <a:sym typeface="+mn-ea"/>
            </a:endParaRP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01724" y="287622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ym typeface="+mn-ea"/>
              </a:rPr>
              <a:t>平台使用与贡献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平台</a:t>
            </a:r>
          </a:p>
          <a:p>
            <a:r>
              <a:rPr lang="zh-CN" altLang="en-US" sz="2800">
                <a:solidFill>
                  <a:schemeClr val="bg1"/>
                </a:solidFill>
              </a:rPr>
              <a:t>贡献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15" y="1932305"/>
            <a:ext cx="10352405" cy="5905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/>
          <a:srcRect r="486"/>
          <a:stretch>
            <a:fillRect/>
          </a:stretch>
        </p:blipFill>
        <p:spPr>
          <a:xfrm>
            <a:off x="920115" y="3888454"/>
            <a:ext cx="10302067" cy="609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/>
          <a:srcRect l="350" r="529"/>
          <a:stretch>
            <a:fillRect/>
          </a:stretch>
        </p:blipFill>
        <p:spPr>
          <a:xfrm>
            <a:off x="951345" y="2972435"/>
            <a:ext cx="10270837" cy="5810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035" y="4840605"/>
            <a:ext cx="10314305" cy="6000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035" y="5831205"/>
            <a:ext cx="10295255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平台</a:t>
            </a:r>
          </a:p>
          <a:p>
            <a:r>
              <a:rPr lang="zh-CN" altLang="en-US" sz="2800">
                <a:solidFill>
                  <a:schemeClr val="bg1"/>
                </a:solidFill>
              </a:rPr>
              <a:t>使用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324" y="178382"/>
            <a:ext cx="7483937" cy="31336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/>
          <a:srcRect t="7683"/>
          <a:stretch>
            <a:fillRect/>
          </a:stretch>
        </p:blipFill>
        <p:spPr>
          <a:xfrm>
            <a:off x="2103325" y="3410970"/>
            <a:ext cx="7650276" cy="3373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八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、感受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与体会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01724" y="287622"/>
            <a:ext cx="55391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 dirty="0">
                <a:sym typeface="+mn-ea"/>
              </a:rPr>
              <a:t>实践感受与体会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心得</a:t>
            </a:r>
            <a:r>
              <a:rPr lang="zh-CN" altLang="en-US" sz="2800" dirty="0" smtClean="0">
                <a:solidFill>
                  <a:schemeClr val="bg1"/>
                </a:solidFill>
              </a:rPr>
              <a:t>体会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8290" y="2177894"/>
            <a:ext cx="7336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从第一</a:t>
            </a:r>
            <a:r>
              <a:rPr lang="zh-CN" alt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课听到老师布置</a:t>
            </a:r>
            <a:r>
              <a:rPr lang="en-US" altLang="zh-CN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10000+LOC</a:t>
            </a:r>
            <a:r>
              <a:rPr lang="zh-CN" alt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项目作业时的吃惊，到大三上个学期的体系结构设计、详细设计的茫然，再到大三下学期的编程实现时遇到错误四处求救仍无解时的绝望、项目进度缓慢面临失败时的惶恐，到一个一个的子功能相继实现时的喜悦，最后完成系统的集成并通过测试后的如释重负和满满的成就感，这就是我们组的心路历程</a:t>
            </a:r>
            <a:endParaRPr lang="en-US" altLang="zh-CN" sz="24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23017946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1688465" y="2652395"/>
            <a:ext cx="6859270" cy="1552575"/>
          </a:xfrm>
          <a:prstGeom prst="rect">
            <a:avLst/>
          </a:prstGeom>
        </p:spPr>
      </p:pic>
      <p:pic>
        <p:nvPicPr>
          <p:cNvPr id="5" name="图片 4" descr="1523018010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0000">
            <a:off x="3185795" y="1795145"/>
            <a:ext cx="6515735" cy="2581910"/>
          </a:xfrm>
          <a:prstGeom prst="rect">
            <a:avLst/>
          </a:prstGeom>
        </p:spPr>
      </p:pic>
      <p:pic>
        <p:nvPicPr>
          <p:cNvPr id="6" name="图片 5" descr="1523018097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0301" y="1918091"/>
            <a:ext cx="8630920" cy="26962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864547" y="287860"/>
            <a:ext cx="47739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空巢老人问题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859364" y="232377"/>
            <a:ext cx="657026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 err="1" smtClean="0">
                <a:sym typeface="+mn-ea"/>
              </a:rPr>
              <a:t>Trustie</a:t>
            </a:r>
            <a:r>
              <a:rPr lang="zh-CN" altLang="en-US" sz="6000" b="1" dirty="0" smtClean="0">
                <a:sym typeface="+mn-ea"/>
              </a:rPr>
              <a:t>平台的不足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困难困惑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8446" y="1648509"/>
            <a:ext cx="6690302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技术博客的管理模式不合理，不能方便的查看自己或者他人的所有博客。改进意见：可以将每个人发布的博客、帖子等绑定到个人主页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trustie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不支持在课程内搜索帖子或者博客，建议增加基于标题及内容的搜索功能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项目代码的开发视图显示有问题，当有多层文件夹时，最后一层文件夹的文件显示不出来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SonarQube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不支持对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C/C++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代码的质量分析，由于我们的代码中涉及部分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程序，在这个问题上遇到了困扰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75057" y="232377"/>
            <a:ext cx="480131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经验收获总结</a:t>
            </a:r>
            <a:endParaRPr lang="zh-CN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43305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椭圆 3"/>
          <p:cNvSpPr/>
          <p:nvPr/>
        </p:nvSpPr>
        <p:spPr>
          <a:xfrm>
            <a:off x="638175" y="312420"/>
            <a:ext cx="920115" cy="8559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8175" y="312420"/>
            <a:ext cx="1085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经验收获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68445" y="1648509"/>
            <a:ext cx="6930609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通过完成课程实践，我们加深了对软件工程思想的理解，初步掌握了软件开发的流程和技术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这次实践也是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软件项目管理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的课程实践，合理的分工和周密的计划是小组顺利完成任务的关键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一定要多参与开源社区，多利用开源代码。在思路不清晰无处下手的时候，开源代码往往可以提供一个可行的框架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遇到一些软件环境配置的问题时先尝试在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Stack Overflow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等网站寻求解答，我们遇到的问题基本都有人遇到过了，并且他们贡献了他们的解决方案</a:t>
            </a:r>
            <a:endParaRPr lang="en-US" altLang="zh-CN" sz="2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28703" y="1953474"/>
            <a:ext cx="6774544" cy="15976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8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0"/>
              <a:t>谢谢观看</a:t>
            </a: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28703" y="3652705"/>
            <a:ext cx="4261756" cy="88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dist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pc="1200"/>
              <a:t>THANK YOU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68045" y="2508250"/>
            <a:ext cx="0" cy="154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1301750" y="1687513"/>
            <a:ext cx="2271713" cy="2268537"/>
          </a:xfrm>
          <a:prstGeom prst="round2Diag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4B8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对角圆角矩形 4"/>
          <p:cNvSpPr/>
          <p:nvPr/>
        </p:nvSpPr>
        <p:spPr>
          <a:xfrm>
            <a:off x="6159500" y="1687513"/>
            <a:ext cx="2271713" cy="2268537"/>
          </a:xfrm>
          <a:prstGeom prst="round2Diag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4B8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b="1" noProof="1"/>
          </a:p>
        </p:txBody>
      </p:sp>
      <p:sp>
        <p:nvSpPr>
          <p:cNvPr id="6" name="对角圆角矩形 5"/>
          <p:cNvSpPr/>
          <p:nvPr/>
        </p:nvSpPr>
        <p:spPr>
          <a:xfrm>
            <a:off x="3732213" y="4129088"/>
            <a:ext cx="2270125" cy="2271712"/>
          </a:xfrm>
          <a:prstGeom prst="round2Diag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4B8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" name="对角圆角矩形 1"/>
          <p:cNvSpPr/>
          <p:nvPr/>
        </p:nvSpPr>
        <p:spPr>
          <a:xfrm>
            <a:off x="8586788" y="4129088"/>
            <a:ext cx="2271712" cy="2271712"/>
          </a:xfrm>
          <a:prstGeom prst="round2DiagRect">
            <a:avLst/>
          </a:prstGeom>
          <a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0325">
            <a:solidFill>
              <a:srgbClr val="4B8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b="1" noProof="1"/>
          </a:p>
        </p:txBody>
      </p:sp>
      <p:sp>
        <p:nvSpPr>
          <p:cNvPr id="9" name="对角圆角矩形 8"/>
          <p:cNvSpPr/>
          <p:nvPr/>
        </p:nvSpPr>
        <p:spPr>
          <a:xfrm>
            <a:off x="1316038" y="4129088"/>
            <a:ext cx="2271712" cy="2271712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18" name="对角圆角矩形 17"/>
          <p:cNvSpPr/>
          <p:nvPr/>
        </p:nvSpPr>
        <p:spPr>
          <a:xfrm>
            <a:off x="6173788" y="4129088"/>
            <a:ext cx="2271712" cy="2273300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24" name="对角圆角矩形 23"/>
          <p:cNvSpPr/>
          <p:nvPr/>
        </p:nvSpPr>
        <p:spPr>
          <a:xfrm>
            <a:off x="3746500" y="1687513"/>
            <a:ext cx="2268538" cy="2268537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26" name="对角圆角矩形 25"/>
          <p:cNvSpPr/>
          <p:nvPr/>
        </p:nvSpPr>
        <p:spPr>
          <a:xfrm>
            <a:off x="8602663" y="1687513"/>
            <a:ext cx="2268537" cy="2270125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15374" name="文本框 22"/>
          <p:cNvSpPr txBox="1">
            <a:spLocks noChangeArrowheads="1"/>
          </p:cNvSpPr>
          <p:nvPr/>
        </p:nvSpPr>
        <p:spPr bwMode="auto">
          <a:xfrm>
            <a:off x="3881755" y="2346325"/>
            <a:ext cx="1997710" cy="95313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无法实时掌握老人情况</a:t>
            </a:r>
          </a:p>
        </p:txBody>
      </p:sp>
      <p:sp>
        <p:nvSpPr>
          <p:cNvPr id="3" name="对角圆角矩形 2"/>
          <p:cNvSpPr/>
          <p:nvPr/>
        </p:nvSpPr>
        <p:spPr>
          <a:xfrm>
            <a:off x="8602980" y="1689418"/>
            <a:ext cx="2268538" cy="2268537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8738235" y="2348230"/>
            <a:ext cx="1997710" cy="95313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无法及时地联系到老人</a:t>
            </a:r>
          </a:p>
        </p:txBody>
      </p:sp>
      <p:sp>
        <p:nvSpPr>
          <p:cNvPr id="8" name="对角圆角矩形 7"/>
          <p:cNvSpPr/>
          <p:nvPr/>
        </p:nvSpPr>
        <p:spPr>
          <a:xfrm>
            <a:off x="1301750" y="4134168"/>
            <a:ext cx="2268538" cy="2268537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1437005" y="4792980"/>
            <a:ext cx="1997710" cy="95313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无法按时提醒老人做事</a:t>
            </a:r>
          </a:p>
        </p:txBody>
      </p:sp>
      <p:sp>
        <p:nvSpPr>
          <p:cNvPr id="11" name="对角圆角矩形 10"/>
          <p:cNvSpPr/>
          <p:nvPr/>
        </p:nvSpPr>
        <p:spPr>
          <a:xfrm>
            <a:off x="6159500" y="4135438"/>
            <a:ext cx="2268538" cy="2268537"/>
          </a:xfrm>
          <a:prstGeom prst="round2DiagRect">
            <a:avLst/>
          </a:prstGeom>
          <a:solidFill>
            <a:srgbClr val="90C5C7">
              <a:alpha val="62000"/>
            </a:srgb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ym typeface="+mn-ea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6294755" y="4794250"/>
            <a:ext cx="1997710" cy="95313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无法及时处理突发情况</a:t>
            </a:r>
          </a:p>
        </p:txBody>
      </p:sp>
      <p:sp>
        <p:nvSpPr>
          <p:cNvPr id="15" name="矩形 14"/>
          <p:cNvSpPr/>
          <p:nvPr/>
        </p:nvSpPr>
        <p:spPr>
          <a:xfrm>
            <a:off x="1864547" y="287860"/>
            <a:ext cx="4773930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空巢老人问题</a:t>
            </a:r>
          </a:p>
        </p:txBody>
      </p:sp>
      <p:graphicFrame>
        <p:nvGraphicFramePr>
          <p:cNvPr id="13" name="图示 12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图片 13" descr="老人摔倒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7105" y="4137660"/>
            <a:ext cx="2254885" cy="2266315"/>
          </a:xfrm>
          <a:prstGeom prst="rect">
            <a:avLst/>
          </a:prstGeom>
        </p:spPr>
      </p:pic>
      <p:pic>
        <p:nvPicPr>
          <p:cNvPr id="19" name="图片 18" descr="提醒老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2530" y="4128770"/>
            <a:ext cx="2256155" cy="2272030"/>
          </a:xfrm>
          <a:prstGeom prst="rect">
            <a:avLst/>
          </a:prstGeom>
        </p:spPr>
      </p:pic>
      <p:pic>
        <p:nvPicPr>
          <p:cNvPr id="20" name="图片 19" descr="联系老人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9500" y="1687830"/>
            <a:ext cx="2268220" cy="2268220"/>
          </a:xfrm>
          <a:prstGeom prst="rect">
            <a:avLst/>
          </a:prstGeom>
        </p:spPr>
      </p:pic>
      <p:pic>
        <p:nvPicPr>
          <p:cNvPr id="21" name="图片 20" descr="老人情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1750" y="1689100"/>
            <a:ext cx="2269490" cy="2266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9" grpId="0" animBg="1"/>
      <p:bldP spid="18" grpId="0" animBg="1"/>
      <p:bldP spid="24" grpId="0" animBg="1"/>
      <p:bldP spid="26" grpId="0" animBg="1"/>
      <p:bldP spid="15374" grpId="0" animBg="1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054756" y="232377"/>
            <a:ext cx="249299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用例图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图片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19" y="1231367"/>
            <a:ext cx="7021981" cy="547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03090" y="300990"/>
            <a:ext cx="6819265" cy="9518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 descr="u=41480235403544955815&amp;fm=27&amp;gp=0"/>
          <p:cNvPicPr>
            <a:picLocks noChangeAspect="1"/>
          </p:cNvPicPr>
          <p:nvPr/>
        </p:nvPicPr>
        <p:blipFill>
          <a:blip r:embed="rId6"/>
          <a:srcRect b="3200"/>
          <a:stretch>
            <a:fillRect/>
          </a:stretch>
        </p:blipFill>
        <p:spPr>
          <a:xfrm>
            <a:off x="-480747" y="1984434"/>
            <a:ext cx="3055231" cy="2957450"/>
          </a:xfrm>
          <a:prstGeom prst="rect">
            <a:avLst/>
          </a:prstGeom>
        </p:spPr>
      </p:pic>
      <p:pic>
        <p:nvPicPr>
          <p:cNvPr id="14" name="图片 13" descr="1516368764_6221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678" y="347663"/>
            <a:ext cx="9333230" cy="85725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aphicFrame>
        <p:nvGraphicFramePr>
          <p:cNvPr id="20" name="图示 19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2152073" y="2072412"/>
            <a:ext cx="9461585" cy="2869472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/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借助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自主机器人及其传感系统掌控老人的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状况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利用移动互联网和智能终端实时传输老人信息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通过人工智能技术来分析老人出现的摔倒情况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通过智能手机和机器人间的语音交互指导老人</a:t>
            </a: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16328964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5921829"/>
            <a:ext cx="12193905" cy="9476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36010" y="2127885"/>
            <a:ext cx="56946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二、</a:t>
            </a:r>
            <a:r>
              <a:rPr lang="zh-CN" altLang="en-US" sz="4800" b="1" dirty="0" smtClean="0">
                <a:solidFill>
                  <a:schemeClr val="tx1"/>
                </a:solidFill>
                <a:sym typeface="+mn-ea"/>
              </a:rPr>
              <a:t>技术和</a:t>
            </a:r>
            <a:r>
              <a:rPr lang="zh-CN" altLang="en-US" sz="4800" b="1" dirty="0">
                <a:solidFill>
                  <a:schemeClr val="tx1"/>
                </a:solidFill>
                <a:sym typeface="+mn-ea"/>
              </a:rPr>
              <a:t>工具</a:t>
            </a:r>
          </a:p>
          <a:p>
            <a:pPr algn="ctr"/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稿定视觉导出-20171225-160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130" y="2548255"/>
            <a:ext cx="3117850" cy="3482340"/>
          </a:xfrm>
          <a:prstGeom prst="rect">
            <a:avLst/>
          </a:prstGeom>
        </p:spPr>
      </p:pic>
      <p:pic>
        <p:nvPicPr>
          <p:cNvPr id="11" name="图片 10" descr="稿定视觉导出-20171225-1835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58" y="2957829"/>
            <a:ext cx="3237230" cy="3237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384790" y="2957829"/>
            <a:ext cx="164719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I'm coming!</a:t>
            </a:r>
          </a:p>
        </p:txBody>
      </p:sp>
      <p:pic>
        <p:nvPicPr>
          <p:cNvPr id="2" name="图片 1" descr="背景花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" y="7620"/>
            <a:ext cx="12193905" cy="1051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190403" y="355488"/>
            <a:ext cx="3570208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What We Use?</a:t>
            </a:r>
            <a:endParaRPr lang="zh-CN" altLang="en-US" sz="4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-1094740" y="178382"/>
          <a:ext cx="4283218" cy="112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136071" y="1764145"/>
            <a:ext cx="9873673" cy="433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5905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/>
              <a:buChar char=""/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开发技术</a:t>
            </a:r>
            <a:endParaRPr lang="en-US" altLang="zh-CN" sz="2700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</a:t>
            </a: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设计、机器人操作系统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ndroid </a:t>
            </a:r>
            <a:r>
              <a:rPr lang="en-US" altLang="zh-CN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开发、网络编程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255905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/>
              <a:buChar char=""/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建模和程序语言</a:t>
            </a:r>
            <a:endParaRPr lang="en-US" altLang="zh-CN" sz="2700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UML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255905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/>
              <a:buChar char=""/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软件工具</a:t>
            </a:r>
            <a:endParaRPr lang="en-US" altLang="zh-CN" sz="2700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Studio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SonarQube</a:t>
            </a: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JUnit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StarUML</a:t>
            </a: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 Visio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255905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/>
              <a:buChar char=""/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开源社区</a:t>
            </a:r>
            <a:endParaRPr lang="en-US" altLang="zh-CN" sz="2700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CSDN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GitHub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Stack Overflow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SourceForge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OSChina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5760" lvl="0" indent="-255905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/>
              <a:buChar char=""/>
            </a:pPr>
            <a:r>
              <a:rPr lang="zh-CN" altLang="en-US" sz="27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r>
              <a:rPr lang="zh-CN" altLang="en-US" sz="27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源代码</a:t>
            </a:r>
            <a:endParaRPr lang="en-US" altLang="zh-CN" sz="2700" b="1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21665" lvl="1" indent="-228600">
              <a:spcBef>
                <a:spcPts val="325"/>
              </a:spcBef>
              <a:buClr>
                <a:srgbClr val="2DA2BF"/>
              </a:buClr>
              <a:buFont typeface="Verdana" panose="020B0604030504040204"/>
              <a:buChar char="◦"/>
            </a:pP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Rocon</a:t>
            </a:r>
            <a:r>
              <a:rPr lang="en-US" altLang="zh-CN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remocon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科大讯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飞智能语音</a:t>
            </a:r>
            <a:r>
              <a:rPr lang="zh-CN" alt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OpenNI</a:t>
            </a:r>
            <a:r>
              <a:rPr lang="zh-CN" altLang="en-US" sz="2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3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Linphone</a:t>
            </a:r>
            <a:endParaRPr lang="en-US" altLang="zh-CN" sz="23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76"/>
  <p:tag name="KSO_WM_TAG_VERSION" val="1.0"/>
  <p:tag name="KSO_WM_TEMPLATE_THUMBS_INDEX" val="1、6、7、8、11、18、20、22、23、25、26、29、32、33、40、41、42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76"/>
  <p:tag name="KSO_WM_TAG_VERSION" val="1.0"/>
  <p:tag name="KSO_WM_SLIDE_ID" val="basetag20163676_18"/>
  <p:tag name="KSO_WM_SLIDE_INDEX" val="18"/>
  <p:tag name="KSO_WM_SLIDE_ITEM_CNT" val="0"/>
  <p:tag name="KSO_WM_SLIDE_TYPE" val="text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01"/>
  <p:tag name="KSO_WM_TAG_VERSION" val="1.0"/>
  <p:tag name="KSO_WM_SLIDE_ID" val="custom160501_16"/>
  <p:tag name="KSO_WM_SLIDE_INDEX" val="16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236*138"/>
  <p:tag name="KSO_WM_SLIDE_SIZE" val="519*364"/>
  <p:tag name="KSO_WM_DIAGRAM_GROUP_CODE" val="l1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01"/>
  <p:tag name="KSO_WM_UNIT_TYPE" val="l_h_f"/>
  <p:tag name="KSO_WM_UNIT_INDEX" val="1_1_1"/>
  <p:tag name="KSO_WM_UNIT_ID" val="custom160501_16*l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6"/>
  <p:tag name="KSO_WM_DIAGRAM_GROUP_CODE" val="l1-2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66"/>
  <p:tag name="KSO_WM_TAG_VERSION" val="1.0"/>
  <p:tag name="KSO_WM_BEAUTIFY_FLAG" val="#wm#"/>
  <p:tag name="KSO_WM_UNIT_TYPE" val="a"/>
  <p:tag name="KSO_WM_UNIT_INDEX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CLEAR" val="0"/>
  <p:tag name="KSO_WM_UNIT_ID" val="custom20184566_22*a*1"/>
  <p:tag name="KSO_WM_UNIT_PRESET_TEXT" val="谢谢观看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66"/>
  <p:tag name="KSO_WM_TAG_VERSION" val="1.0"/>
  <p:tag name="KSO_WM_BEAUTIFY_FLAG" val="#wm#"/>
  <p:tag name="KSO_WM_UNIT_TYPE" val="f"/>
  <p:tag name="KSO_WM_UNIT_INDEX" val="1"/>
  <p:tag name="KSO_WM_UNIT_ID" val="custom20184566_22*f*1"/>
  <p:tag name="KSO_WM_UNIT_LAYERLEVEL" val="1"/>
  <p:tag name="KSO_WM_UNIT_VALUE" val="13"/>
  <p:tag name="KSO_WM_UNIT_HIGHLIGHT" val="0"/>
  <p:tag name="KSO_WM_UNIT_COMPATIBLE" val="0"/>
  <p:tag name="KSO_WM_UNIT_CLEAR" val="0"/>
  <p:tag name="KSO_WM_UNIT_PRESET_TEXT" val="THANK YO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0175510"/>
  <p:tag name="MH_LIBRARY" val="GRAPHIC"/>
  <p:tag name="MH_ORDER" val="Rectangle 1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71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771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76419_1"/>
  <p:tag name="KSO_WM_TEMPLATE_CATEGORY" val="custom"/>
  <p:tag name="KSO_WM_TEMPLATE_INDEX" val="20177143"/>
  <p:tag name="KSO_WM_TEMPLATE_SUBCATEGORY" val="combine"/>
  <p:tag name="KSO_WM_TEMPLATE_THUMBS_INDEX" val="1、2、4、5、11、12、18、19、25、26、33、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AC1F"/>
      </a:accent1>
      <a:accent2>
        <a:srgbClr val="2C91C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728pm1">
      <a:dk1>
        <a:sysClr val="windowText" lastClr="000000"/>
      </a:dk1>
      <a:lt1>
        <a:sysClr val="window" lastClr="FFFFFF"/>
      </a:lt1>
      <a:dk2>
        <a:srgbClr val="559A7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559A7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1754</Words>
  <Application>Microsoft Office PowerPoint</Application>
  <PresentationFormat>宽屏</PresentationFormat>
  <Paragraphs>227</Paragraphs>
  <Slides>42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黑体</vt:lpstr>
      <vt:lpstr>华文行楷</vt:lpstr>
      <vt:lpstr>楷体</vt:lpstr>
      <vt:lpstr>宋体</vt:lpstr>
      <vt:lpstr>微软雅黑</vt:lpstr>
      <vt:lpstr>Arial</vt:lpstr>
      <vt:lpstr>Calibri</vt:lpstr>
      <vt:lpstr>Calibri Light</vt:lpstr>
      <vt:lpstr>Verdana</vt:lpstr>
      <vt:lpstr>Wingdings</vt:lpstr>
      <vt:lpstr>Wingdings 3</vt:lpstr>
      <vt:lpstr>Office 主题</vt:lpstr>
      <vt:lpstr>1_Office 主题</vt:lpstr>
      <vt:lpstr>自定义设计方案</vt:lpstr>
      <vt:lpstr>2_Office 主题</vt:lpstr>
      <vt:lpstr>软件工程课程综合实践汇报 “基于自主机器人和智能手机的空巢老人看护系统”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lijingwei</dc:creator>
  <cp:lastModifiedBy>wshuo</cp:lastModifiedBy>
  <cp:revision>265</cp:revision>
  <dcterms:created xsi:type="dcterms:W3CDTF">2015-05-05T08:02:00Z</dcterms:created>
  <dcterms:modified xsi:type="dcterms:W3CDTF">2018-07-03T13:22:24Z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